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3" r:id="rId3"/>
    <p:sldId id="272" r:id="rId4"/>
    <p:sldId id="261" r:id="rId5"/>
    <p:sldId id="258" r:id="rId6"/>
    <p:sldId id="274" r:id="rId7"/>
    <p:sldId id="259" r:id="rId8"/>
    <p:sldId id="267" r:id="rId9"/>
    <p:sldId id="268" r:id="rId10"/>
    <p:sldId id="262" r:id="rId11"/>
    <p:sldId id="266" r:id="rId12"/>
    <p:sldId id="269" r:id="rId13"/>
    <p:sldId id="273" r:id="rId14"/>
    <p:sldId id="264" r:id="rId15"/>
    <p:sldId id="260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449"/>
    <a:srgbClr val="428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5"/>
  </p:normalViewPr>
  <p:slideViewPr>
    <p:cSldViewPr snapToGrid="0" snapToObjects="1">
      <p:cViewPr>
        <p:scale>
          <a:sx n="91" d="100"/>
          <a:sy n="91" d="100"/>
        </p:scale>
        <p:origin x="13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9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3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4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5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6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5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8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85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98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1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FA33-DC98-974C-A690-C0A9216B1C64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2D516-5A48-A64E-803A-2BD9E5094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4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41.tiff"/><Relationship Id="rId5" Type="http://schemas.openxmlformats.org/officeDocument/2006/relationships/image" Target="../media/image42.jpg"/><Relationship Id="rId6" Type="http://schemas.openxmlformats.org/officeDocument/2006/relationships/image" Target="../media/image43.jpeg"/><Relationship Id="rId7" Type="http://schemas.openxmlformats.org/officeDocument/2006/relationships/image" Target="../media/image4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image" Target="../media/image49.jpeg"/><Relationship Id="rId7" Type="http://schemas.openxmlformats.org/officeDocument/2006/relationships/image" Target="../media/image50.tiff"/><Relationship Id="rId8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28.png"/><Relationship Id="rId6" Type="http://schemas.openxmlformats.org/officeDocument/2006/relationships/image" Target="../media/image54.png"/><Relationship Id="rId7" Type="http://schemas.openxmlformats.org/officeDocument/2006/relationships/hyperlink" Target="https://fitsmallbusiness.com/google-advertising-cost/" TargetMode="External"/><Relationship Id="rId8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9.tiff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jpeg"/><Relationship Id="rId8" Type="http://schemas.openxmlformats.org/officeDocument/2006/relationships/image" Target="../media/image63.png"/><Relationship Id="rId9" Type="http://schemas.openxmlformats.org/officeDocument/2006/relationships/image" Target="../media/image6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4.jpeg"/><Relationship Id="rId9" Type="http://schemas.openxmlformats.org/officeDocument/2006/relationships/hyperlink" Target="https://sensortower.com/blog/pokemon-go-usage-data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5" Type="http://schemas.openxmlformats.org/officeDocument/2006/relationships/image" Target="../media/image20.jpeg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.jpeg"/><Relationship Id="rId5" Type="http://schemas.openxmlformats.org/officeDocument/2006/relationships/image" Target="../media/image22.tiff"/><Relationship Id="rId6" Type="http://schemas.openxmlformats.org/officeDocument/2006/relationships/image" Target="../media/image23.jpeg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7.tiff"/><Relationship Id="rId5" Type="http://schemas.openxmlformats.org/officeDocument/2006/relationships/image" Target="../media/image28.png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8" Type="http://schemas.openxmlformats.org/officeDocument/2006/relationships/image" Target="../media/image31.jpeg"/><Relationship Id="rId9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tiff"/><Relationship Id="rId12" Type="http://schemas.openxmlformats.org/officeDocument/2006/relationships/image" Target="../media/image39.tiff"/><Relationship Id="rId13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4.jpeg"/><Relationship Id="rId8" Type="http://schemas.openxmlformats.org/officeDocument/2006/relationships/image" Target="../media/image35.jpeg"/><Relationship Id="rId9" Type="http://schemas.openxmlformats.org/officeDocument/2006/relationships/image" Target="../media/image36.tiff"/><Relationship Id="rId10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mage result for el corte ingles supermark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8" r="31606"/>
          <a:stretch/>
        </p:blipFill>
        <p:spPr bwMode="auto">
          <a:xfrm>
            <a:off x="0" y="0"/>
            <a:ext cx="742749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7427494" cy="6858000"/>
          </a:xfrm>
          <a:prstGeom prst="rect">
            <a:avLst/>
          </a:prstGeom>
          <a:solidFill>
            <a:srgbClr val="418449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 dirty="0"/>
          </a:p>
        </p:txBody>
      </p:sp>
      <p:sp>
        <p:nvSpPr>
          <p:cNvPr id="3" name="AutoShape 2" descr="mage result for corte ingle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481" y="2402086"/>
            <a:ext cx="3635093" cy="20538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2400" y="1728787"/>
            <a:ext cx="66294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 smtClean="0">
                <a:solidFill>
                  <a:schemeClr val="bg1"/>
                </a:solidFill>
              </a:rPr>
              <a:t>Don Cup</a:t>
            </a:r>
            <a:r>
              <a:rPr lang="es-ES" sz="9600" b="1" dirty="0" err="1" smtClean="0">
                <a:solidFill>
                  <a:schemeClr val="bg1"/>
                </a:solidFill>
              </a:rPr>
              <a:t>ón</a:t>
            </a:r>
            <a:r>
              <a:rPr lang="es-ES" sz="9600" b="1" dirty="0" smtClean="0">
                <a:solidFill>
                  <a:schemeClr val="bg1"/>
                </a:solidFill>
              </a:rPr>
              <a:t> </a:t>
            </a:r>
            <a:r>
              <a:rPr lang="es-ES" sz="6000" i="1" dirty="0" err="1" smtClean="0">
                <a:solidFill>
                  <a:schemeClr val="bg1"/>
                </a:solidFill>
              </a:rPr>
              <a:t>Initiative</a:t>
            </a:r>
            <a:endParaRPr lang="en-US" sz="60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76481" y="5642384"/>
            <a:ext cx="3784934" cy="123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 smtClean="0">
                <a:solidFill>
                  <a:schemeClr val="bg2">
                    <a:lumMod val="50000"/>
                  </a:schemeClr>
                </a:solidFill>
              </a:rPr>
              <a:t>Watson </a:t>
            </a:r>
            <a:r>
              <a:rPr lang="es-ES" sz="3600" b="1" dirty="0" err="1" smtClean="0">
                <a:solidFill>
                  <a:schemeClr val="bg2">
                    <a:lumMod val="50000"/>
                  </a:schemeClr>
                </a:solidFill>
              </a:rPr>
              <a:t>Challenge</a:t>
            </a:r>
            <a:r>
              <a:rPr lang="es-ES" sz="3600" b="1" dirty="0" smtClean="0">
                <a:solidFill>
                  <a:schemeClr val="bg2">
                    <a:lumMod val="50000"/>
                  </a:schemeClr>
                </a:solidFill>
              </a:rPr>
              <a:t> 2019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7221" y="0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428F40"/>
                </a:solidFill>
              </a:rPr>
              <a:t>A</a:t>
            </a:r>
            <a:r>
              <a:rPr lang="en-US" sz="4800" b="1" dirty="0" smtClean="0">
                <a:solidFill>
                  <a:srgbClr val="428F40"/>
                </a:solidFill>
              </a:rPr>
              <a:t>dded Value</a:t>
            </a:r>
            <a:endParaRPr lang="en-US" sz="4800" b="1" dirty="0">
              <a:solidFill>
                <a:srgbClr val="428F4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56353" y="5201135"/>
            <a:ext cx="3535647" cy="66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428F40"/>
                </a:solidFill>
                <a:latin typeface="Farisi" charset="-78"/>
                <a:ea typeface="Farisi" charset="-78"/>
                <a:cs typeface="Farisi" charset="-78"/>
              </a:rPr>
              <a:t>Don   Cup</a:t>
            </a:r>
            <a:r>
              <a:rPr lang="es-ES" sz="4000" b="1" i="1" dirty="0" err="1" smtClean="0">
                <a:solidFill>
                  <a:srgbClr val="428F40"/>
                </a:solidFill>
                <a:latin typeface="Farisi" charset="-78"/>
                <a:ea typeface="Farisi" charset="-78"/>
                <a:cs typeface="Farisi" charset="-78"/>
              </a:rPr>
              <a:t>ó</a:t>
            </a:r>
            <a:r>
              <a:rPr lang="en-US" sz="4000" b="1" i="1" dirty="0" smtClean="0">
                <a:solidFill>
                  <a:srgbClr val="428F40"/>
                </a:solidFill>
                <a:latin typeface="Farisi" charset="-78"/>
                <a:ea typeface="Farisi" charset="-78"/>
                <a:cs typeface="Farisi" charset="-78"/>
              </a:rPr>
              <a:t>n</a:t>
            </a:r>
            <a:endParaRPr lang="en-US" sz="3200" b="1" i="1" dirty="0">
              <a:solidFill>
                <a:srgbClr val="428F40"/>
              </a:solidFill>
              <a:latin typeface="Farisi" charset="-78"/>
              <a:ea typeface="Farisi" charset="-78"/>
              <a:cs typeface="Farisi" charset="-7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258241" y="9747630"/>
            <a:ext cx="226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¡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656353" y="195262"/>
            <a:ext cx="3258073" cy="6482443"/>
            <a:chOff x="8273867" y="295274"/>
            <a:chExt cx="3258073" cy="64824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867" y="295274"/>
              <a:ext cx="3258073" cy="6482443"/>
            </a:xfrm>
            <a:prstGeom prst="rect">
              <a:avLst/>
            </a:prstGeom>
          </p:spPr>
        </p:pic>
        <p:pic>
          <p:nvPicPr>
            <p:cNvPr id="26" name="Picture 4" descr="mage result for el corte ingle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" r="13933"/>
            <a:stretch/>
          </p:blipFill>
          <p:spPr bwMode="auto">
            <a:xfrm>
              <a:off x="10506931" y="5853958"/>
              <a:ext cx="675460" cy="489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9263766" y="216931"/>
            <a:ext cx="3251301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 smtClean="0">
                <a:solidFill>
                  <a:schemeClr val="bg1"/>
                </a:solidFill>
                <a:latin typeface="Lucida Calligraphy" charset="0"/>
                <a:ea typeface="Lucida Calligraphy" charset="0"/>
                <a:cs typeface="Lucida Calligraphy" charset="0"/>
              </a:rPr>
              <a:t>El Corte Ingles</a:t>
            </a:r>
            <a:endParaRPr lang="en-US" b="1" dirty="0">
              <a:solidFill>
                <a:schemeClr val="bg1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13115" y="1357312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18449"/>
                </a:solidFill>
              </a:rPr>
              <a:t>What is the special ingredient of this beer?....</a:t>
            </a:r>
            <a:endParaRPr lang="en-US" b="1" dirty="0">
              <a:solidFill>
                <a:srgbClr val="418449"/>
              </a:solidFill>
            </a:endParaRPr>
          </a:p>
        </p:txBody>
      </p:sp>
      <p:sp>
        <p:nvSpPr>
          <p:cNvPr id="3" name="AutoShape 2" descr="mage result for chocolate bee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00" y="2296163"/>
            <a:ext cx="889217" cy="21780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00458" y="4474245"/>
            <a:ext cx="21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Chocolate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99070" y="5027056"/>
            <a:ext cx="212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18449"/>
                </a:solidFill>
              </a:rPr>
              <a:t>Great you won 20 points</a:t>
            </a:r>
            <a:endParaRPr lang="en-US" b="1" dirty="0">
              <a:solidFill>
                <a:srgbClr val="41844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1285" y="1378981"/>
            <a:ext cx="477076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418449"/>
                </a:solidFill>
              </a:rPr>
              <a:t>S</a:t>
            </a:r>
            <a:r>
              <a:rPr lang="en-US" sz="2000" b="1" dirty="0" smtClean="0">
                <a:solidFill>
                  <a:srgbClr val="418449"/>
                </a:solidFill>
              </a:rPr>
              <a:t>upermarket: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potential revenue stream + cross-sell of products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418449"/>
                </a:solidFill>
              </a:rPr>
              <a:t>Super Market employees: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Decrease questions asked by customers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rgbClr val="418449"/>
                </a:solidFill>
              </a:rPr>
              <a:t>P</a:t>
            </a:r>
            <a:r>
              <a:rPr lang="en-US" sz="2000" b="1" dirty="0" smtClean="0">
                <a:solidFill>
                  <a:srgbClr val="418449"/>
                </a:solidFill>
              </a:rPr>
              <a:t>roducers: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cheaper marketing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>
                <a:solidFill>
                  <a:srgbClr val="418449"/>
                </a:solidFill>
              </a:rPr>
              <a:t>C</a:t>
            </a:r>
            <a:r>
              <a:rPr lang="en-US" sz="2000" b="1" dirty="0" smtClean="0">
                <a:solidFill>
                  <a:srgbClr val="418449"/>
                </a:solidFill>
              </a:rPr>
              <a:t>ustomers: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discounts + free food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7407" y="537041"/>
            <a:ext cx="2296598" cy="306213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74640" y="422712"/>
            <a:ext cx="47707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 smtClean="0">
                <a:solidFill>
                  <a:srgbClr val="418449"/>
                </a:solidFill>
              </a:rPr>
              <a:t>Obsolete</a:t>
            </a:r>
            <a:r>
              <a:rPr lang="es-ES" sz="2000" b="1" dirty="0" smtClean="0">
                <a:solidFill>
                  <a:srgbClr val="418449"/>
                </a:solidFill>
              </a:rPr>
              <a:t> </a:t>
            </a:r>
            <a:r>
              <a:rPr lang="es-ES" sz="2000" b="1" dirty="0" err="1" smtClean="0">
                <a:solidFill>
                  <a:srgbClr val="418449"/>
                </a:solidFill>
              </a:rPr>
              <a:t>coupon</a:t>
            </a:r>
            <a:r>
              <a:rPr lang="es-ES" sz="2000" b="1" dirty="0" smtClean="0">
                <a:solidFill>
                  <a:srgbClr val="418449"/>
                </a:solidFill>
              </a:rPr>
              <a:t> </a:t>
            </a:r>
            <a:r>
              <a:rPr lang="es-ES" sz="2000" b="1" dirty="0" err="1" smtClean="0">
                <a:solidFill>
                  <a:srgbClr val="418449"/>
                </a:solidFill>
              </a:rPr>
              <a:t>method</a:t>
            </a:r>
            <a:r>
              <a:rPr lang="es-ES" sz="2000" b="1" dirty="0" smtClean="0">
                <a:solidFill>
                  <a:srgbClr val="418449"/>
                </a:solidFill>
              </a:rPr>
              <a:t> 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29052" y="3838776"/>
            <a:ext cx="47707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 smtClean="0">
                <a:solidFill>
                  <a:srgbClr val="418449"/>
                </a:solidFill>
              </a:rPr>
              <a:t>Increase</a:t>
            </a:r>
            <a:r>
              <a:rPr lang="es-ES" sz="2000" b="1" dirty="0" smtClean="0">
                <a:solidFill>
                  <a:srgbClr val="418449"/>
                </a:solidFill>
              </a:rPr>
              <a:t> </a:t>
            </a:r>
            <a:r>
              <a:rPr lang="es-ES" sz="2000" b="1" dirty="0" err="1" smtClean="0">
                <a:solidFill>
                  <a:srgbClr val="418449"/>
                </a:solidFill>
              </a:rPr>
              <a:t>Loyalty</a:t>
            </a:r>
            <a:r>
              <a:rPr lang="es-ES" sz="2000" b="1" dirty="0" smtClean="0">
                <a:solidFill>
                  <a:srgbClr val="418449"/>
                </a:solidFill>
              </a:rPr>
              <a:t> </a:t>
            </a:r>
            <a:r>
              <a:rPr lang="es-ES" sz="2000" b="1" dirty="0" err="1" smtClean="0">
                <a:solidFill>
                  <a:srgbClr val="418449"/>
                </a:solidFill>
              </a:rPr>
              <a:t>Membership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148" name="Picture 4" descr="mage result for tarjeta corte ingl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190" y="4251465"/>
            <a:ext cx="3468219" cy="219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ultiply 8"/>
          <p:cNvSpPr/>
          <p:nvPr/>
        </p:nvSpPr>
        <p:spPr>
          <a:xfrm>
            <a:off x="4507212" y="340139"/>
            <a:ext cx="621840" cy="581921"/>
          </a:xfrm>
          <a:prstGeom prst="mathMultiply">
            <a:avLst>
              <a:gd name="adj1" fmla="val 1226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7371" y="3887545"/>
            <a:ext cx="468209" cy="4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6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68939" y="0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rgbClr val="428F40"/>
                </a:solidFill>
              </a:rPr>
              <a:t>Basket Analysis</a:t>
            </a:r>
            <a:endParaRPr lang="en-US" sz="4800" b="1" dirty="0">
              <a:solidFill>
                <a:srgbClr val="428F4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258241" y="9747630"/>
            <a:ext cx="226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¡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63766" y="216931"/>
            <a:ext cx="3251301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 smtClean="0">
                <a:solidFill>
                  <a:schemeClr val="bg1"/>
                </a:solidFill>
                <a:latin typeface="Lucida Calligraphy" charset="0"/>
                <a:ea typeface="Lucida Calligraphy" charset="0"/>
                <a:cs typeface="Lucida Calligraphy" charset="0"/>
              </a:rPr>
              <a:t>El Corte Ingles</a:t>
            </a:r>
            <a:endParaRPr lang="en-US" b="1" dirty="0">
              <a:solidFill>
                <a:schemeClr val="bg1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</p:txBody>
      </p:sp>
      <p:sp>
        <p:nvSpPr>
          <p:cNvPr id="3" name="AutoShape 2" descr="mage result for chocolate bee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32888" y="1383602"/>
            <a:ext cx="94253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418449"/>
                </a:solidFill>
              </a:rPr>
              <a:t>Antecedent and Consequent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: Association analysis to determine which product come together. </a:t>
            </a:r>
          </a:p>
          <a:p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418449"/>
                </a:solidFill>
              </a:rPr>
              <a:t>Game questions related to the consequent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of the product the client is looking for. 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6" name="Picture 2" descr="mage result for diapers and be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8" r="3896"/>
          <a:stretch/>
        </p:blipFill>
        <p:spPr bwMode="auto">
          <a:xfrm>
            <a:off x="422035" y="4045925"/>
            <a:ext cx="3798276" cy="220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protein bar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" t="4582" r="14373" b="3665"/>
          <a:stretch/>
        </p:blipFill>
        <p:spPr bwMode="auto">
          <a:xfrm>
            <a:off x="4935417" y="4053737"/>
            <a:ext cx="2028093" cy="232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protein powd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7128"/>
          <a:stretch/>
        </p:blipFill>
        <p:spPr bwMode="auto">
          <a:xfrm>
            <a:off x="6963510" y="4146045"/>
            <a:ext cx="1406769" cy="21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ge result for milk and egg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369" y="3962110"/>
            <a:ext cx="3317631" cy="250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ge result for game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28734" r="23882" b="34782"/>
          <a:stretch/>
        </p:blipFill>
        <p:spPr bwMode="auto">
          <a:xfrm>
            <a:off x="304800" y="2545652"/>
            <a:ext cx="1309796" cy="7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t="13294" b="16117"/>
          <a:stretch/>
        </p:blipFill>
        <p:spPr>
          <a:xfrm>
            <a:off x="431297" y="1378981"/>
            <a:ext cx="1056801" cy="745977"/>
          </a:xfrm>
          <a:prstGeom prst="rect">
            <a:avLst/>
          </a:prstGeom>
        </p:spPr>
      </p:pic>
      <p:pic>
        <p:nvPicPr>
          <p:cNvPr id="31" name="Picture 4" descr="mage result for el corte ingl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792" y="157924"/>
            <a:ext cx="1735208" cy="98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5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23067" y="304800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rgbClr val="428F40"/>
                </a:solidFill>
              </a:rPr>
              <a:t>Assumptions</a:t>
            </a:r>
          </a:p>
          <a:p>
            <a:endParaRPr lang="en-US" sz="4800" b="1" dirty="0">
              <a:solidFill>
                <a:srgbClr val="428F4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258241" y="9747630"/>
            <a:ext cx="226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¡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AutoShape 2" descr="mage result for chocolate bee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48029" y="1250965"/>
            <a:ext cx="4962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Fee per each client playing a publicity games 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8029" y="2377732"/>
            <a:ext cx="5620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# of games played in one 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super market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each month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948029" y="3504499"/>
            <a:ext cx="5800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# of new users subscribing per 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month in each market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8029" y="4631266"/>
            <a:ext cx="17170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First price cost</a:t>
            </a:r>
          </a:p>
        </p:txBody>
      </p:sp>
      <p:sp>
        <p:nvSpPr>
          <p:cNvPr id="9" name="Rectangle 8"/>
          <p:cNvSpPr/>
          <p:nvPr/>
        </p:nvSpPr>
        <p:spPr>
          <a:xfrm>
            <a:off x="1948029" y="5758033"/>
            <a:ext cx="5249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First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</a:rPr>
              <a:t>Chatbot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 Incorporation to supermarket cost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19435" b="13693"/>
          <a:stretch/>
        </p:blipFill>
        <p:spPr>
          <a:xfrm>
            <a:off x="576098" y="1077509"/>
            <a:ext cx="914400" cy="6114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85511" y="838297"/>
            <a:ext cx="70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418449"/>
                </a:solidFill>
              </a:rPr>
              <a:t>=</a:t>
            </a:r>
            <a:endParaRPr lang="en-US" sz="7200" dirty="0">
              <a:solidFill>
                <a:srgbClr val="418449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20680" y="1951395"/>
            <a:ext cx="70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418449"/>
                </a:solidFill>
              </a:rPr>
              <a:t>=</a:t>
            </a:r>
            <a:endParaRPr lang="en-US" sz="7200" dirty="0">
              <a:solidFill>
                <a:srgbClr val="418449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0680" y="3064493"/>
            <a:ext cx="70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418449"/>
                </a:solidFill>
              </a:rPr>
              <a:t>=</a:t>
            </a:r>
            <a:endParaRPr lang="en-US" sz="7200" dirty="0">
              <a:solidFill>
                <a:srgbClr val="418449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20680" y="4177591"/>
            <a:ext cx="70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418449"/>
                </a:solidFill>
              </a:rPr>
              <a:t>=</a:t>
            </a:r>
            <a:endParaRPr lang="en-US" sz="7200" dirty="0">
              <a:solidFill>
                <a:srgbClr val="41844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20680" y="5290689"/>
            <a:ext cx="70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418449"/>
                </a:solidFill>
              </a:rPr>
              <a:t>=</a:t>
            </a:r>
            <a:endParaRPr lang="en-US" sz="7200" dirty="0">
              <a:solidFill>
                <a:srgbClr val="418449"/>
              </a:solidFill>
            </a:endParaRPr>
          </a:p>
        </p:txBody>
      </p:sp>
      <p:sp>
        <p:nvSpPr>
          <p:cNvPr id="18" name="AutoShape 4" descr="mage result for fee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mage result for fee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8" descr="mage result for fee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4" name="Picture 10" descr="mage result for calenda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6" y="3390852"/>
            <a:ext cx="739579" cy="73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7" t="5881" r="8464" b="8009"/>
          <a:stretch/>
        </p:blipFill>
        <p:spPr bwMode="auto">
          <a:xfrm>
            <a:off x="431279" y="2284022"/>
            <a:ext cx="1010946" cy="7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mage result for gift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1" t="15388" r="25741" b="26730"/>
          <a:stretch/>
        </p:blipFill>
        <p:spPr bwMode="auto">
          <a:xfrm>
            <a:off x="574726" y="4456522"/>
            <a:ext cx="655459" cy="7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mage result for Tool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85" y="5566599"/>
            <a:ext cx="924419" cy="9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8583346" y="1197661"/>
            <a:ext cx="1489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smtClean="0">
                <a:solidFill>
                  <a:srgbClr val="418449"/>
                </a:solidFill>
              </a:rPr>
              <a:t>2 Euros</a:t>
            </a:r>
            <a:endParaRPr lang="en-US" sz="3200" b="1" dirty="0">
              <a:solidFill>
                <a:srgbClr val="41844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583345" y="2284965"/>
            <a:ext cx="1489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418449"/>
                </a:solidFill>
              </a:rPr>
              <a:t>850</a:t>
            </a:r>
            <a:endParaRPr lang="en-US" sz="3200" b="1" dirty="0">
              <a:solidFill>
                <a:srgbClr val="418449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583345" y="3412166"/>
            <a:ext cx="853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smtClean="0">
                <a:solidFill>
                  <a:srgbClr val="418449"/>
                </a:solidFill>
              </a:rPr>
              <a:t>600</a:t>
            </a:r>
            <a:endParaRPr lang="en-US" sz="3200" b="1" dirty="0">
              <a:solidFill>
                <a:srgbClr val="418449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583346" y="4551365"/>
            <a:ext cx="17338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smtClean="0">
                <a:solidFill>
                  <a:srgbClr val="418449"/>
                </a:solidFill>
              </a:rPr>
              <a:t>- 2 Euros</a:t>
            </a:r>
            <a:endParaRPr lang="en-US" sz="3200" b="1" dirty="0">
              <a:solidFill>
                <a:srgbClr val="418449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583344" y="5616167"/>
            <a:ext cx="3608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418449"/>
                </a:solidFill>
              </a:rPr>
              <a:t>25K Euros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&amp; 400K for maintenance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10132054" y="1569257"/>
            <a:ext cx="1841410" cy="1821595"/>
          </a:xfrm>
          <a:prstGeom prst="wedgeEllipseCallout">
            <a:avLst>
              <a:gd name="adj1" fmla="val -54199"/>
              <a:gd name="adj2" fmla="val -47975"/>
            </a:avLst>
          </a:prstGeom>
          <a:noFill/>
          <a:ln>
            <a:solidFill>
              <a:srgbClr val="418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342766" y="1619250"/>
            <a:ext cx="1363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418449"/>
                </a:solidFill>
              </a:rPr>
              <a:t>Google </a:t>
            </a:r>
          </a:p>
          <a:p>
            <a:pPr algn="ctr"/>
            <a:r>
              <a:rPr lang="en-US" b="1" dirty="0" smtClean="0">
                <a:solidFill>
                  <a:srgbClr val="418449"/>
                </a:solidFill>
              </a:rPr>
              <a:t>Avg. cost per click 2€</a:t>
            </a:r>
            <a:endParaRPr lang="en-US" b="1" dirty="0">
              <a:solidFill>
                <a:srgbClr val="418449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48539" y="6606704"/>
            <a:ext cx="34112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hlinkClick r:id="rId7"/>
              </a:rPr>
              <a:t>Ref: https</a:t>
            </a:r>
            <a:r>
              <a:rPr lang="en-US" sz="1050" dirty="0">
                <a:hlinkClick r:id="rId7"/>
              </a:rPr>
              <a:t>://fitsmallbusiness.com/google-advertising-cost/</a:t>
            </a:r>
            <a:endParaRPr 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10187073" y="2446053"/>
            <a:ext cx="1731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IBM </a:t>
            </a:r>
            <a:r>
              <a:rPr lang="en-US" b="1" dirty="0" err="1" smtClean="0">
                <a:solidFill>
                  <a:srgbClr val="C00000"/>
                </a:solidFill>
              </a:rPr>
              <a:t>chatbot</a:t>
            </a:r>
            <a:r>
              <a:rPr lang="en-US" b="1" dirty="0">
                <a:solidFill>
                  <a:srgbClr val="418449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fee 0.0025 per API call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164" name="Picture 20" descr="mage result for google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t="33569" r="12706" b="25961"/>
          <a:stretch/>
        </p:blipFill>
        <p:spPr bwMode="auto">
          <a:xfrm>
            <a:off x="10326685" y="863424"/>
            <a:ext cx="1739153" cy="71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23067" y="304800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rgbClr val="428F40"/>
                </a:solidFill>
              </a:rPr>
              <a:t>Financial Projections</a:t>
            </a:r>
          </a:p>
          <a:p>
            <a:endParaRPr lang="en-US" sz="4800" b="1" dirty="0">
              <a:solidFill>
                <a:srgbClr val="428F4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258241" y="9747630"/>
            <a:ext cx="226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¡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AutoShape 2" descr="mage result for chocolate bee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4" descr="mage result for fee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mage result for fee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8" descr="mage result for fee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0087"/>
            <a:ext cx="5040000" cy="0"/>
          </a:xfrm>
          <a:prstGeom prst="line">
            <a:avLst/>
          </a:prstGeom>
          <a:ln w="38100">
            <a:solidFill>
              <a:srgbClr val="418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57200" y="4329952"/>
            <a:ext cx="5040000" cy="0"/>
          </a:xfrm>
          <a:prstGeom prst="line">
            <a:avLst/>
          </a:prstGeom>
          <a:ln w="38100">
            <a:solidFill>
              <a:srgbClr val="418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580094" y="1290087"/>
            <a:ext cx="5040000" cy="0"/>
          </a:xfrm>
          <a:prstGeom prst="line">
            <a:avLst/>
          </a:prstGeom>
          <a:ln w="38100">
            <a:solidFill>
              <a:srgbClr val="418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580094" y="4329952"/>
            <a:ext cx="5040000" cy="0"/>
          </a:xfrm>
          <a:prstGeom prst="line">
            <a:avLst/>
          </a:prstGeom>
          <a:ln w="38100">
            <a:solidFill>
              <a:srgbClr val="418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95815" y="915055"/>
            <a:ext cx="4866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Number of supermarket using “Don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</a:rPr>
              <a:t>Cupon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”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0094" y="915055"/>
            <a:ext cx="4397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Cost Vs Revenues (THOUSAND EUROS)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95814" y="3954919"/>
            <a:ext cx="4196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Number of clients using “Don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</a:rPr>
              <a:t>Cupon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”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580094" y="3950118"/>
            <a:ext cx="3756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Total Gross Income excluding cost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14" y="1276120"/>
            <a:ext cx="5001386" cy="2487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44" y="1276121"/>
            <a:ext cx="5246838" cy="2655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0907"/>
          <a:stretch/>
        </p:blipFill>
        <p:spPr>
          <a:xfrm>
            <a:off x="431678" y="4439781"/>
            <a:ext cx="5065522" cy="2326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10455"/>
          <a:stretch/>
        </p:blipFill>
        <p:spPr>
          <a:xfrm>
            <a:off x="6426330" y="4348366"/>
            <a:ext cx="5395937" cy="24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7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rgbClr val="428F40"/>
                </a:solidFill>
              </a:rPr>
              <a:t>Scalability</a:t>
            </a:r>
            <a:endParaRPr lang="en-US" sz="4800" b="1" dirty="0">
              <a:solidFill>
                <a:srgbClr val="428F4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258241" y="9747630"/>
            <a:ext cx="226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¡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63880" y="1479681"/>
            <a:ext cx="3251301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 smtClean="0">
                <a:solidFill>
                  <a:schemeClr val="bg1"/>
                </a:solidFill>
                <a:latin typeface="Lucida Calligraphy" charset="0"/>
                <a:ea typeface="Lucida Calligraphy" charset="0"/>
                <a:cs typeface="Lucida Calligraphy" charset="0"/>
              </a:rPr>
              <a:t>El Corte Ingles</a:t>
            </a:r>
            <a:endParaRPr lang="en-US" b="1" dirty="0">
              <a:solidFill>
                <a:schemeClr val="bg1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</p:txBody>
      </p:sp>
      <p:sp>
        <p:nvSpPr>
          <p:cNvPr id="3" name="AutoShape 2" descr="mage result for chocolate bee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0" name="Picture 4" descr="mage result for superc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911" y="1011033"/>
            <a:ext cx="1791280" cy="74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217" y="1084817"/>
            <a:ext cx="2189197" cy="517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16568" y="492903"/>
            <a:ext cx="1047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418449"/>
                </a:solidFill>
              </a:rPr>
              <a:t>90 </a:t>
            </a:r>
            <a:r>
              <a:rPr lang="es-ES" b="1" dirty="0" err="1">
                <a:solidFill>
                  <a:srgbClr val="418449"/>
                </a:solidFill>
              </a:rPr>
              <a:t>stores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9578" t="14210" r="8457" b="10562"/>
          <a:stretch/>
        </p:blipFill>
        <p:spPr>
          <a:xfrm>
            <a:off x="1341724" y="2157323"/>
            <a:ext cx="753094" cy="69119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105981" y="1563264"/>
            <a:ext cx="1417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smtClean="0">
                <a:solidFill>
                  <a:srgbClr val="418449"/>
                </a:solidFill>
              </a:rPr>
              <a:t>Pilot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11529" y="2984427"/>
            <a:ext cx="3512721" cy="620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 smtClean="0">
                <a:solidFill>
                  <a:srgbClr val="418449"/>
                </a:solidFill>
              </a:rPr>
              <a:t>Apply</a:t>
            </a:r>
            <a:r>
              <a:rPr lang="es-ES" sz="2000" b="1" dirty="0" smtClean="0">
                <a:solidFill>
                  <a:srgbClr val="418449"/>
                </a:solidFill>
              </a:rPr>
              <a:t> </a:t>
            </a:r>
            <a:r>
              <a:rPr lang="es-ES" sz="2000" b="1" dirty="0" err="1" smtClean="0">
                <a:solidFill>
                  <a:srgbClr val="418449"/>
                </a:solidFill>
              </a:rPr>
              <a:t>the</a:t>
            </a:r>
            <a:r>
              <a:rPr lang="es-ES" sz="2000" b="1" dirty="0" smtClean="0">
                <a:solidFill>
                  <a:srgbClr val="418449"/>
                </a:solidFill>
              </a:rPr>
              <a:t> </a:t>
            </a:r>
            <a:r>
              <a:rPr lang="es-ES" sz="2000" b="1" dirty="0" err="1" smtClean="0">
                <a:solidFill>
                  <a:srgbClr val="418449"/>
                </a:solidFill>
              </a:rPr>
              <a:t>same</a:t>
            </a:r>
            <a:r>
              <a:rPr lang="es-ES" sz="2000" b="1" dirty="0" smtClean="0">
                <a:solidFill>
                  <a:srgbClr val="418449"/>
                </a:solidFill>
              </a:rPr>
              <a:t> </a:t>
            </a:r>
            <a:r>
              <a:rPr lang="es-ES" sz="2000" b="1" dirty="0" err="1" smtClean="0">
                <a:solidFill>
                  <a:srgbClr val="418449"/>
                </a:solidFill>
              </a:rPr>
              <a:t>structure</a:t>
            </a:r>
            <a:r>
              <a:rPr lang="es-ES" sz="2000" b="1" dirty="0" smtClean="0">
                <a:solidFill>
                  <a:srgbClr val="418449"/>
                </a:solidFill>
              </a:rPr>
              <a:t> to al </a:t>
            </a:r>
            <a:r>
              <a:rPr lang="es-ES" sz="2000" b="1" dirty="0" err="1" smtClean="0">
                <a:solidFill>
                  <a:srgbClr val="418449"/>
                </a:solidFill>
              </a:rPr>
              <a:t>the</a:t>
            </a:r>
            <a:r>
              <a:rPr lang="es-ES" sz="2000" b="1" dirty="0" smtClean="0">
                <a:solidFill>
                  <a:srgbClr val="418449"/>
                </a:solidFill>
              </a:rPr>
              <a:t> </a:t>
            </a:r>
            <a:r>
              <a:rPr lang="es-ES" sz="2000" b="1" dirty="0" err="1" smtClean="0">
                <a:solidFill>
                  <a:srgbClr val="418449"/>
                </a:solidFill>
              </a:rPr>
              <a:t>other</a:t>
            </a:r>
            <a:r>
              <a:rPr lang="es-ES" sz="2000" b="1" dirty="0" smtClean="0">
                <a:solidFill>
                  <a:srgbClr val="418449"/>
                </a:solidFill>
              </a:rPr>
              <a:t> 90 </a:t>
            </a:r>
            <a:r>
              <a:rPr lang="es-ES" sz="2000" b="1" dirty="0" err="1" smtClean="0">
                <a:solidFill>
                  <a:srgbClr val="418449"/>
                </a:solidFill>
              </a:rPr>
              <a:t>stores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2568625" y="2151249"/>
            <a:ext cx="1022017" cy="559404"/>
          </a:xfrm>
          <a:prstGeom prst="rightArrow">
            <a:avLst/>
          </a:prstGeom>
          <a:solidFill>
            <a:srgbClr val="418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l="9578" t="14210" r="8457" b="10562"/>
          <a:stretch/>
        </p:blipFill>
        <p:spPr>
          <a:xfrm>
            <a:off x="8511468" y="1807842"/>
            <a:ext cx="753094" cy="6911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/>
          <a:srcRect l="9578" t="14210" r="8457" b="10562"/>
          <a:stretch/>
        </p:blipFill>
        <p:spPr>
          <a:xfrm>
            <a:off x="10018306" y="2485496"/>
            <a:ext cx="753094" cy="69119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/>
          <a:srcRect l="9578" t="14210" r="8457" b="10562"/>
          <a:stretch/>
        </p:blipFill>
        <p:spPr>
          <a:xfrm>
            <a:off x="8774289" y="2485496"/>
            <a:ext cx="753094" cy="69119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/>
          <a:srcRect l="9578" t="14210" r="8457" b="10562"/>
          <a:stretch/>
        </p:blipFill>
        <p:spPr>
          <a:xfrm>
            <a:off x="9447276" y="3309277"/>
            <a:ext cx="753094" cy="69119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l="9578" t="14210" r="8457" b="10562"/>
          <a:stretch/>
        </p:blipFill>
        <p:spPr>
          <a:xfrm>
            <a:off x="9893033" y="1807842"/>
            <a:ext cx="753094" cy="69119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6721845" y="2151249"/>
            <a:ext cx="1022017" cy="559404"/>
          </a:xfrm>
          <a:prstGeom prst="rightArrow">
            <a:avLst/>
          </a:prstGeom>
          <a:solidFill>
            <a:srgbClr val="418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mage result for brand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56" y="4754913"/>
            <a:ext cx="1826430" cy="15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e 8"/>
          <p:cNvSpPr/>
          <p:nvPr/>
        </p:nvSpPr>
        <p:spPr>
          <a:xfrm rot="16200000">
            <a:off x="5701580" y="-1654724"/>
            <a:ext cx="887316" cy="11680875"/>
          </a:xfrm>
          <a:prstGeom prst="leftBrace">
            <a:avLst>
              <a:gd name="adj1" fmla="val 8333"/>
              <a:gd name="adj2" fmla="val 47230"/>
            </a:avLst>
          </a:prstGeom>
          <a:ln w="28575">
            <a:solidFill>
              <a:srgbClr val="418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mage result for coup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551" y="4587168"/>
            <a:ext cx="2511343" cy="167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ge result for hierarch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870" y="4845551"/>
            <a:ext cx="1365361" cy="136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1746469" y="4890925"/>
            <a:ext cx="27455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Usually all supermarkets  share the same structure, brands, and coupons. So scalability is fast.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36" name="Picture 12" descr="mage result for increase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" y="5235163"/>
            <a:ext cx="1476769" cy="83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/>
          <a:srcRect l="17344" t="10738" r="18164" b="12462"/>
          <a:stretch/>
        </p:blipFill>
        <p:spPr>
          <a:xfrm>
            <a:off x="644836" y="2116059"/>
            <a:ext cx="620791" cy="73926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9"/>
          <a:srcRect l="17344" t="10738" r="18164" b="12462"/>
          <a:stretch/>
        </p:blipFill>
        <p:spPr>
          <a:xfrm>
            <a:off x="8181837" y="2485496"/>
            <a:ext cx="533503" cy="6353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9"/>
          <a:srcRect l="17344" t="10738" r="18164" b="12462"/>
          <a:stretch/>
        </p:blipFill>
        <p:spPr>
          <a:xfrm>
            <a:off x="9321212" y="1807842"/>
            <a:ext cx="533503" cy="63531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/>
          <a:srcRect l="17344" t="10738" r="18164" b="12462"/>
          <a:stretch/>
        </p:blipFill>
        <p:spPr>
          <a:xfrm>
            <a:off x="7960986" y="1807842"/>
            <a:ext cx="533503" cy="63531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9"/>
          <a:srcRect l="17344" t="10738" r="18164" b="12462"/>
          <a:stretch/>
        </p:blipFill>
        <p:spPr>
          <a:xfrm>
            <a:off x="9572486" y="2485496"/>
            <a:ext cx="533503" cy="63531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9"/>
          <a:srcRect l="17344" t="10738" r="18164" b="12462"/>
          <a:stretch/>
        </p:blipFill>
        <p:spPr>
          <a:xfrm>
            <a:off x="8940424" y="3309277"/>
            <a:ext cx="533503" cy="63531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/>
          <a:srcRect l="9578" t="14210" r="8457" b="10562"/>
          <a:stretch/>
        </p:blipFill>
        <p:spPr>
          <a:xfrm>
            <a:off x="4468817" y="1899521"/>
            <a:ext cx="753094" cy="69119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/>
          <a:srcRect l="9578" t="14210" r="8457" b="10562"/>
          <a:stretch/>
        </p:blipFill>
        <p:spPr>
          <a:xfrm>
            <a:off x="5975655" y="2577175"/>
            <a:ext cx="753094" cy="69119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/>
          <a:srcRect l="9578" t="14210" r="8457" b="10562"/>
          <a:stretch/>
        </p:blipFill>
        <p:spPr>
          <a:xfrm>
            <a:off x="4731638" y="2577175"/>
            <a:ext cx="753094" cy="69119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/>
          <a:srcRect l="9578" t="14210" r="8457" b="10562"/>
          <a:stretch/>
        </p:blipFill>
        <p:spPr>
          <a:xfrm>
            <a:off x="5404625" y="3400956"/>
            <a:ext cx="753094" cy="69119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4"/>
          <a:srcRect l="9578" t="14210" r="8457" b="10562"/>
          <a:stretch/>
        </p:blipFill>
        <p:spPr>
          <a:xfrm>
            <a:off x="5850382" y="1899521"/>
            <a:ext cx="753094" cy="69119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/>
          <a:srcRect l="17344" t="10738" r="18164" b="12462"/>
          <a:stretch/>
        </p:blipFill>
        <p:spPr>
          <a:xfrm>
            <a:off x="4139186" y="2577175"/>
            <a:ext cx="533503" cy="63531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9"/>
          <a:srcRect l="17344" t="10738" r="18164" b="12462"/>
          <a:stretch/>
        </p:blipFill>
        <p:spPr>
          <a:xfrm>
            <a:off x="5278561" y="1899521"/>
            <a:ext cx="533503" cy="63531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9"/>
          <a:srcRect l="17344" t="10738" r="18164" b="12462"/>
          <a:stretch/>
        </p:blipFill>
        <p:spPr>
          <a:xfrm>
            <a:off x="3918335" y="1899521"/>
            <a:ext cx="533503" cy="63531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9"/>
          <a:srcRect l="17344" t="10738" r="18164" b="12462"/>
          <a:stretch/>
        </p:blipFill>
        <p:spPr>
          <a:xfrm>
            <a:off x="5529835" y="2577175"/>
            <a:ext cx="533503" cy="63531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9"/>
          <a:srcRect l="17344" t="10738" r="18164" b="12462"/>
          <a:stretch/>
        </p:blipFill>
        <p:spPr>
          <a:xfrm>
            <a:off x="4897773" y="3400956"/>
            <a:ext cx="533503" cy="6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rgbClr val="428F40"/>
                </a:solidFill>
              </a:rPr>
              <a:t> Financial Model</a:t>
            </a:r>
            <a:endParaRPr lang="en-US" sz="4800" b="1" dirty="0">
              <a:solidFill>
                <a:srgbClr val="428F40"/>
              </a:solidFill>
            </a:endParaRPr>
          </a:p>
        </p:txBody>
      </p:sp>
      <p:pic>
        <p:nvPicPr>
          <p:cNvPr id="22" name="Picture 4" descr="mage result for el corte ing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419" y="178620"/>
            <a:ext cx="1411940" cy="80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198329"/>
              </p:ext>
            </p:extLst>
          </p:nvPr>
        </p:nvGraphicFramePr>
        <p:xfrm>
          <a:off x="168306" y="1450856"/>
          <a:ext cx="11798105" cy="4532627"/>
        </p:xfrm>
        <a:graphic>
          <a:graphicData uri="http://schemas.openxmlformats.org/drawingml/2006/table">
            <a:tbl>
              <a:tblPr/>
              <a:tblGrid>
                <a:gridCol w="1144327"/>
                <a:gridCol w="3370887"/>
                <a:gridCol w="1020138"/>
                <a:gridCol w="887076"/>
                <a:gridCol w="789497"/>
                <a:gridCol w="993525"/>
                <a:gridCol w="949171"/>
                <a:gridCol w="816110"/>
                <a:gridCol w="913687"/>
                <a:gridCol w="913687"/>
              </a:tblGrid>
              <a:tr h="24850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1" i="0" u="sng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Revenues Stats for chatbot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50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Revenues in chatbot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M 1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84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M2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84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Q1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84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Q2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84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Q3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84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Y1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84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Y2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84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Y3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8449"/>
                    </a:solidFill>
                  </a:tcPr>
                </a:tc>
              </a:tr>
              <a:tr h="24850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Publicity questions </a:t>
                      </a:r>
                    </a:p>
                  </a:txBody>
                  <a:tcPr marL="71001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1.700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8.500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20.400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86.700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198.900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357.000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1.387.200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2.080.800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50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Antecedent</a:t>
                      </a:r>
                    </a:p>
                  </a:txBody>
                  <a:tcPr marL="71001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3A3838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500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2.500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6.000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25.500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58.500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105.000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204.000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204.000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50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Loyalty Referal</a:t>
                      </a:r>
                    </a:p>
                  </a:txBody>
                  <a:tcPr marL="71001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120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600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1.440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6.120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14.040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25.200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48.960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48.960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50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Total Income generated by chatbot</a:t>
                      </a:r>
                    </a:p>
                  </a:txBody>
                  <a:tcPr marL="71001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2.320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11.600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27.840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118.320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271.440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487.200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1.640.160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2.333.760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850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Cost and expenses related to chatbot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5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5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50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Chatbot Incorporation to super market</a:t>
                      </a:r>
                    </a:p>
                  </a:txBody>
                  <a:tcPr marL="71001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-35.000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-59.000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-77.000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-131.000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-185.000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-239.000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50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Mantainence cost</a:t>
                      </a:r>
                    </a:p>
                  </a:txBody>
                  <a:tcPr marL="71001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-1.200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-2.400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-3.600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-7.200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-10.800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-14.400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-400.000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-400.000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50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First gift</a:t>
                      </a:r>
                    </a:p>
                  </a:txBody>
                  <a:tcPr marL="71001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3A3838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-1.200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-6.000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-14.400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-61.200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-140.400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-252.000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-147.000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-147.000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33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Net Income for chatbot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-35.080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-55.800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-67.160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-81.080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-64.760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-18.200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1.093.160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1.786.760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339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418449"/>
                        </a:solidFill>
                        <a:effectLst/>
                        <a:latin typeface="Calibri" charset="0"/>
                      </a:endParaRP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033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Inertia Effect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33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Number of clients using chatbots</a:t>
                      </a:r>
                    </a:p>
                  </a:txBody>
                  <a:tcPr marL="71001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600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3.000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7.200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30.600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70.200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126.000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370.800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615.600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850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Number of clients buying new product shown by chatbot</a:t>
                      </a:r>
                    </a:p>
                  </a:txBody>
                  <a:tcPr marL="71001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210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1.050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2.520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10.710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24.570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44.100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129.780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3A3838"/>
                          </a:solidFill>
                          <a:effectLst/>
                          <a:latin typeface="Calibri" charset="0"/>
                        </a:rPr>
                        <a:t>215.460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33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Supermarket margin in new product sold</a:t>
                      </a:r>
                    </a:p>
                  </a:txBody>
                  <a:tcPr marL="71001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630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3.150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7.560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32.130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73.710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132.300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389.340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646.380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7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Total revenew after inertia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-34.450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-52.650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-59.600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-48.950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8.950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114.100 </a:t>
                      </a:r>
                    </a:p>
                  </a:txBody>
                  <a:tcPr marL="11833" marR="11833" marT="11833" marB="0" anchor="b">
                    <a:lnL w="6350" cap="flat" cmpd="sng" algn="ctr">
                      <a:solidFill>
                        <a:srgbClr val="408248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1.482.500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b="1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2.433.140 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83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# of supermarkets using chatbot =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34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34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418449"/>
                          </a:solidFill>
                          <a:effectLst/>
                          <a:latin typeface="Calibri" charset="0"/>
                        </a:rPr>
                        <a:t>34</a:t>
                      </a:r>
                    </a:p>
                  </a:txBody>
                  <a:tcPr marL="11833" marR="11833" marT="1183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3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mage result for corte ingle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176481" y="5642384"/>
            <a:ext cx="3784934" cy="123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 smtClean="0">
                <a:solidFill>
                  <a:schemeClr val="bg2">
                    <a:lumMod val="50000"/>
                  </a:schemeClr>
                </a:solidFill>
              </a:rPr>
              <a:t>Watson </a:t>
            </a:r>
            <a:r>
              <a:rPr lang="es-ES" sz="3600" b="1" dirty="0" err="1" smtClean="0">
                <a:solidFill>
                  <a:schemeClr val="bg2">
                    <a:lumMod val="50000"/>
                  </a:schemeClr>
                </a:solidFill>
              </a:rPr>
              <a:t>Challenge</a:t>
            </a:r>
            <a:r>
              <a:rPr lang="es-ES" sz="3600" b="1" dirty="0" smtClean="0">
                <a:solidFill>
                  <a:schemeClr val="bg2">
                    <a:lumMod val="50000"/>
                  </a:schemeClr>
                </a:solidFill>
              </a:rPr>
              <a:t> 2019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9" r="19342"/>
          <a:stretch/>
        </p:blipFill>
        <p:spPr>
          <a:xfrm>
            <a:off x="8018585" y="543952"/>
            <a:ext cx="3327254" cy="4886178"/>
          </a:xfrm>
          <a:prstGeom prst="rect">
            <a:avLst/>
          </a:prstGeom>
        </p:spPr>
      </p:pic>
      <p:pic>
        <p:nvPicPr>
          <p:cNvPr id="10" name="Picture 2" descr="mage result for person walking in supermarket with cellph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/>
          <a:stretch/>
        </p:blipFill>
        <p:spPr bwMode="auto">
          <a:xfrm>
            <a:off x="0" y="0"/>
            <a:ext cx="74556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067" y="14985"/>
            <a:ext cx="7427494" cy="6858000"/>
          </a:xfrm>
          <a:prstGeom prst="rect">
            <a:avLst/>
          </a:prstGeom>
          <a:solidFill>
            <a:srgbClr val="418449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34801" y="1833490"/>
            <a:ext cx="6629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solidFill>
                  <a:schemeClr val="bg1"/>
                </a:solidFill>
              </a:rPr>
              <a:t>Don Cup</a:t>
            </a:r>
            <a:r>
              <a:rPr lang="es-ES" sz="6000" b="1" i="1" dirty="0" err="1" smtClean="0">
                <a:solidFill>
                  <a:schemeClr val="bg1"/>
                </a:solidFill>
              </a:rPr>
              <a:t>ó</a:t>
            </a:r>
            <a:r>
              <a:rPr lang="en-US" sz="6000" b="1" i="1" dirty="0" smtClean="0">
                <a:solidFill>
                  <a:schemeClr val="bg1"/>
                </a:solidFill>
              </a:rPr>
              <a:t>n: </a:t>
            </a:r>
            <a:r>
              <a:rPr lang="en-US" sz="6000" i="1" dirty="0" smtClean="0">
                <a:solidFill>
                  <a:schemeClr val="bg1"/>
                </a:solidFill>
              </a:rPr>
              <a:t>Bye, nice to meet you!</a:t>
            </a:r>
            <a:endParaRPr lang="en-US" sz="6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mage result for el corte ingles supermark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8" r="31606"/>
          <a:stretch/>
        </p:blipFill>
        <p:spPr bwMode="auto">
          <a:xfrm>
            <a:off x="0" y="0"/>
            <a:ext cx="742749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7427494" cy="6858000"/>
          </a:xfrm>
          <a:prstGeom prst="rect">
            <a:avLst/>
          </a:prstGeom>
          <a:solidFill>
            <a:srgbClr val="418449">
              <a:alpha val="7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 dirty="0"/>
          </a:p>
        </p:txBody>
      </p:sp>
      <p:sp>
        <p:nvSpPr>
          <p:cNvPr id="15" name="AutoShape 2" descr="mage result for corte ingle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mage result for corte ingle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29039" r="22836" b="29222"/>
          <a:stretch/>
        </p:blipFill>
        <p:spPr>
          <a:xfrm>
            <a:off x="4257814" y="5998894"/>
            <a:ext cx="2804973" cy="8572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051" y="364727"/>
            <a:ext cx="662940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 smtClean="0">
                <a:solidFill>
                  <a:schemeClr val="bg1"/>
                </a:solidFill>
              </a:rPr>
              <a:t>Agenda</a:t>
            </a:r>
            <a:endParaRPr lang="es-ES" sz="8800" b="1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>
                <a:solidFill>
                  <a:schemeClr val="bg1"/>
                </a:solidFill>
              </a:rPr>
              <a:t>Opportunity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>
                <a:solidFill>
                  <a:schemeClr val="bg1"/>
                </a:solidFill>
              </a:rPr>
              <a:t>Inspiration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>
                <a:solidFill>
                  <a:schemeClr val="bg1"/>
                </a:solidFill>
              </a:rPr>
              <a:t>The Main Idea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>
                <a:solidFill>
                  <a:schemeClr val="bg1"/>
                </a:solidFill>
              </a:rPr>
              <a:t>Added Value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>
                <a:solidFill>
                  <a:schemeClr val="bg1"/>
                </a:solidFill>
              </a:rPr>
              <a:t>Scalability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>
                <a:solidFill>
                  <a:schemeClr val="bg1"/>
                </a:solidFill>
              </a:rPr>
              <a:t>Technical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>
                <a:solidFill>
                  <a:schemeClr val="bg1"/>
                </a:solidFill>
              </a:rPr>
              <a:t>Annex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70565" y="187778"/>
            <a:ext cx="3683333" cy="6482443"/>
            <a:chOff x="8656353" y="195262"/>
            <a:chExt cx="3683333" cy="6482443"/>
          </a:xfrm>
        </p:grpSpPr>
        <p:grpSp>
          <p:nvGrpSpPr>
            <p:cNvPr id="7" name="Group 6"/>
            <p:cNvGrpSpPr/>
            <p:nvPr/>
          </p:nvGrpSpPr>
          <p:grpSpPr>
            <a:xfrm>
              <a:off x="8656353" y="195262"/>
              <a:ext cx="3258073" cy="6482443"/>
              <a:chOff x="8273867" y="295274"/>
              <a:chExt cx="3258073" cy="648244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3867" y="295274"/>
                <a:ext cx="3258073" cy="6482443"/>
              </a:xfrm>
              <a:prstGeom prst="rect">
                <a:avLst/>
              </a:prstGeom>
            </p:spPr>
          </p:pic>
          <p:pic>
            <p:nvPicPr>
              <p:cNvPr id="10" name="Picture 4" descr="mage result for el corte ingles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7" r="13933"/>
              <a:stretch/>
            </p:blipFill>
            <p:spPr bwMode="auto">
              <a:xfrm>
                <a:off x="10506931" y="5853958"/>
                <a:ext cx="675460" cy="48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7277" y="2110888"/>
              <a:ext cx="2636223" cy="2636223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9088385" y="1104053"/>
              <a:ext cx="3251301" cy="1162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b="1" dirty="0" smtClean="0">
                  <a:solidFill>
                    <a:srgbClr val="428F40"/>
                  </a:solidFill>
                </a:rPr>
                <a:t>Don Cup</a:t>
              </a:r>
              <a:r>
                <a:rPr lang="es-ES" sz="3600" b="1" dirty="0" err="1" smtClean="0">
                  <a:solidFill>
                    <a:srgbClr val="428F40"/>
                  </a:solidFill>
                </a:rPr>
                <a:t>ón</a:t>
              </a:r>
              <a:endParaRPr lang="en-US" sz="3600" b="1" dirty="0">
                <a:solidFill>
                  <a:srgbClr val="428F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4471" y="0"/>
            <a:ext cx="12469905" cy="1162050"/>
          </a:xfrm>
          <a:prstGeom prst="rect">
            <a:avLst/>
          </a:prstGeom>
          <a:solidFill>
            <a:srgbClr val="418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bg1"/>
                </a:solidFill>
              </a:rPr>
              <a:t>  </a:t>
            </a:r>
            <a:r>
              <a:rPr lang="en-US" sz="4800" b="1" dirty="0" smtClean="0">
                <a:solidFill>
                  <a:schemeClr val="bg1"/>
                </a:solidFill>
              </a:rPr>
              <a:t>Opportunities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68" t="9813" r="13131"/>
          <a:stretch/>
        </p:blipFill>
        <p:spPr>
          <a:xfrm>
            <a:off x="6560100" y="1560005"/>
            <a:ext cx="3228320" cy="4867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149" t="5140" r="19357"/>
          <a:stretch/>
        </p:blipFill>
        <p:spPr>
          <a:xfrm>
            <a:off x="4053522" y="1560003"/>
            <a:ext cx="2637670" cy="4867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3143" r="18804"/>
          <a:stretch/>
        </p:blipFill>
        <p:spPr>
          <a:xfrm>
            <a:off x="9705997" y="1560004"/>
            <a:ext cx="2493591" cy="4882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" y="1990299"/>
            <a:ext cx="37472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428F40"/>
                </a:solidFill>
              </a:rPr>
              <a:t>“28% discounts or annual fees of </a:t>
            </a:r>
            <a:r>
              <a:rPr lang="en-US" sz="3600" b="1" dirty="0" smtClean="0">
                <a:solidFill>
                  <a:srgbClr val="428F40"/>
                </a:solidFill>
              </a:rPr>
              <a:t>9.000€ to 150.000€ for prime shelf space</a:t>
            </a:r>
            <a:r>
              <a:rPr lang="en-US" sz="3600" dirty="0" smtClean="0">
                <a:solidFill>
                  <a:srgbClr val="428F40"/>
                </a:solidFill>
              </a:rPr>
              <a:t>”</a:t>
            </a:r>
          </a:p>
          <a:p>
            <a:pPr algn="r"/>
            <a:r>
              <a:rPr lang="en-US" sz="2800" dirty="0" smtClean="0">
                <a:solidFill>
                  <a:srgbClr val="428F40"/>
                </a:solidFill>
              </a:rPr>
              <a:t>      - </a:t>
            </a:r>
            <a:r>
              <a:rPr lang="en-US" sz="2800" i="1" dirty="0" err="1" smtClean="0">
                <a:solidFill>
                  <a:srgbClr val="428F40"/>
                </a:solidFill>
              </a:rPr>
              <a:t>PuroMarketing.com</a:t>
            </a:r>
            <a:endParaRPr lang="en-US" sz="2800" i="1" dirty="0">
              <a:solidFill>
                <a:srgbClr val="428F40"/>
              </a:solidFill>
            </a:endParaRPr>
          </a:p>
        </p:txBody>
      </p:sp>
      <p:pic>
        <p:nvPicPr>
          <p:cNvPr id="16" name="Picture 4" descr="mage result for el corte ing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68053"/>
            <a:ext cx="1411940" cy="80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4470" y="0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rgbClr val="418449"/>
                </a:solidFill>
              </a:rPr>
              <a:t>  </a:t>
            </a:r>
            <a:r>
              <a:rPr lang="en-US" sz="4800" b="1" dirty="0" smtClean="0">
                <a:solidFill>
                  <a:srgbClr val="418449"/>
                </a:solidFill>
              </a:rPr>
              <a:t>Opportunities</a:t>
            </a:r>
            <a:endParaRPr lang="en-US" sz="4800" b="1" dirty="0">
              <a:solidFill>
                <a:srgbClr val="418449"/>
              </a:solidFill>
            </a:endParaRPr>
          </a:p>
        </p:txBody>
      </p:sp>
      <p:pic>
        <p:nvPicPr>
          <p:cNvPr id="1026" name="Picture 2" descr="mage result for supermarket promot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4" r="10119"/>
          <a:stretch/>
        </p:blipFill>
        <p:spPr bwMode="auto">
          <a:xfrm>
            <a:off x="4068800" y="-47442"/>
            <a:ext cx="3785460" cy="403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supermarket promo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261" y="3139937"/>
            <a:ext cx="4337740" cy="371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5971" y="4329731"/>
            <a:ext cx="686472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428F40"/>
                </a:solidFill>
              </a:rPr>
              <a:t>“</a:t>
            </a:r>
            <a:r>
              <a:rPr lang="en-US" sz="3600" b="1" dirty="0" smtClean="0">
                <a:solidFill>
                  <a:srgbClr val="428F40"/>
                </a:solidFill>
              </a:rPr>
              <a:t>7% </a:t>
            </a:r>
            <a:r>
              <a:rPr lang="en-US" sz="3600" b="1" dirty="0">
                <a:solidFill>
                  <a:srgbClr val="428F40"/>
                </a:solidFill>
              </a:rPr>
              <a:t>to </a:t>
            </a:r>
            <a:r>
              <a:rPr lang="en-US" sz="3600" b="1" dirty="0" smtClean="0">
                <a:solidFill>
                  <a:srgbClr val="428F40"/>
                </a:solidFill>
              </a:rPr>
              <a:t>8% </a:t>
            </a:r>
            <a:r>
              <a:rPr lang="en-US" sz="3600" dirty="0" smtClean="0">
                <a:solidFill>
                  <a:srgbClr val="428F40"/>
                </a:solidFill>
              </a:rPr>
              <a:t>of </a:t>
            </a:r>
            <a:r>
              <a:rPr lang="en-US" sz="3600" dirty="0">
                <a:solidFill>
                  <a:srgbClr val="428F40"/>
                </a:solidFill>
              </a:rPr>
              <a:t>gross </a:t>
            </a:r>
            <a:r>
              <a:rPr lang="en-US" sz="3600" dirty="0" smtClean="0">
                <a:solidFill>
                  <a:srgbClr val="428F40"/>
                </a:solidFill>
              </a:rPr>
              <a:t>revenue in the retail industry is compose of </a:t>
            </a:r>
            <a:r>
              <a:rPr lang="en-US" sz="3600" b="1" dirty="0" smtClean="0">
                <a:solidFill>
                  <a:srgbClr val="428F40"/>
                </a:solidFill>
              </a:rPr>
              <a:t>marketing</a:t>
            </a:r>
            <a:r>
              <a:rPr lang="en-US" sz="3600" dirty="0" smtClean="0">
                <a:solidFill>
                  <a:srgbClr val="428F40"/>
                </a:solidFill>
              </a:rPr>
              <a:t> </a:t>
            </a:r>
            <a:r>
              <a:rPr lang="en-US" sz="3600" dirty="0">
                <a:solidFill>
                  <a:srgbClr val="428F40"/>
                </a:solidFill>
              </a:rPr>
              <a:t>and </a:t>
            </a:r>
            <a:r>
              <a:rPr lang="en-US" sz="3600" dirty="0" smtClean="0">
                <a:solidFill>
                  <a:srgbClr val="428F40"/>
                </a:solidFill>
              </a:rPr>
              <a:t>advertising”</a:t>
            </a:r>
          </a:p>
          <a:p>
            <a:pPr algn="r"/>
            <a:r>
              <a:rPr lang="en-US" sz="2800" dirty="0" smtClean="0">
                <a:solidFill>
                  <a:srgbClr val="428F40"/>
                </a:solidFill>
              </a:rPr>
              <a:t>-</a:t>
            </a:r>
            <a:r>
              <a:rPr lang="en-US" sz="2800" dirty="0" err="1" smtClean="0">
                <a:solidFill>
                  <a:srgbClr val="428F40"/>
                </a:solidFill>
              </a:rPr>
              <a:t>Smallbusiness.com</a:t>
            </a:r>
            <a:endParaRPr lang="en-US" sz="2800" dirty="0">
              <a:solidFill>
                <a:srgbClr val="428F4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37827" y="294154"/>
            <a:ext cx="37404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rgbClr val="428F40"/>
                </a:solidFill>
              </a:rPr>
              <a:t>“</a:t>
            </a:r>
            <a:r>
              <a:rPr lang="en-US" sz="3200" b="1" dirty="0" smtClean="0">
                <a:solidFill>
                  <a:srgbClr val="428F40"/>
                </a:solidFill>
              </a:rPr>
              <a:t>93% of people that eats</a:t>
            </a:r>
            <a:r>
              <a:rPr lang="en-US" sz="3200" dirty="0" smtClean="0">
                <a:solidFill>
                  <a:srgbClr val="428F40"/>
                </a:solidFill>
              </a:rPr>
              <a:t> free promoted food </a:t>
            </a:r>
            <a:r>
              <a:rPr lang="en-US" sz="3200" b="1" dirty="0" smtClean="0">
                <a:solidFill>
                  <a:srgbClr val="428F40"/>
                </a:solidFill>
              </a:rPr>
              <a:t>don</a:t>
            </a:r>
            <a:r>
              <a:rPr lang="mr-IN" sz="3200" b="1" dirty="0" smtClean="0">
                <a:solidFill>
                  <a:srgbClr val="428F40"/>
                </a:solidFill>
              </a:rPr>
              <a:t>’</a:t>
            </a:r>
            <a:r>
              <a:rPr lang="en-US" sz="3200" b="1" dirty="0" smtClean="0">
                <a:solidFill>
                  <a:srgbClr val="428F40"/>
                </a:solidFill>
              </a:rPr>
              <a:t>t buy the </a:t>
            </a:r>
            <a:r>
              <a:rPr lang="en-US" sz="3200" dirty="0" smtClean="0">
                <a:solidFill>
                  <a:srgbClr val="428F40"/>
                </a:solidFill>
              </a:rPr>
              <a:t>product”</a:t>
            </a:r>
          </a:p>
          <a:p>
            <a:pPr algn="r"/>
            <a:r>
              <a:rPr lang="en-US" sz="3200" dirty="0">
                <a:solidFill>
                  <a:srgbClr val="428F40"/>
                </a:solidFill>
              </a:rPr>
              <a:t>	</a:t>
            </a:r>
            <a:r>
              <a:rPr lang="en-US" sz="3200" dirty="0" smtClean="0">
                <a:solidFill>
                  <a:srgbClr val="428F40"/>
                </a:solidFill>
              </a:rPr>
              <a:t>-</a:t>
            </a:r>
            <a:r>
              <a:rPr lang="en-US" sz="2400" dirty="0" err="1" smtClean="0">
                <a:solidFill>
                  <a:srgbClr val="428F40"/>
                </a:solidFill>
              </a:rPr>
              <a:t>Elplazas.com</a:t>
            </a:r>
            <a:endParaRPr lang="en-US" sz="2400" dirty="0">
              <a:solidFill>
                <a:srgbClr val="428F40"/>
              </a:solidFill>
            </a:endParaRPr>
          </a:p>
          <a:p>
            <a:r>
              <a:rPr lang="en-US" sz="3200" dirty="0">
                <a:solidFill>
                  <a:srgbClr val="428F40"/>
                </a:solidFill>
              </a:rPr>
              <a:t>	</a:t>
            </a:r>
          </a:p>
        </p:txBody>
      </p:sp>
      <p:pic>
        <p:nvPicPr>
          <p:cNvPr id="16" name="Picture 4" descr="mage result for el corte ing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68053"/>
            <a:ext cx="1411940" cy="80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95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rgbClr val="428F40"/>
                </a:solidFill>
              </a:rPr>
              <a:t> Inspiration</a:t>
            </a:r>
            <a:endParaRPr lang="en-US" sz="4800" b="1" dirty="0">
              <a:solidFill>
                <a:srgbClr val="428F40"/>
              </a:solidFill>
            </a:endParaRPr>
          </a:p>
        </p:txBody>
      </p:sp>
      <p:pic>
        <p:nvPicPr>
          <p:cNvPr id="3080" name="Picture 8" descr="mage result for pokemon 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7091"/>
            <a:ext cx="2315995" cy="139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age result for pokemon go on the stre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5939"/>
            <a:ext cx="2315995" cy="164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2315995" y="2546974"/>
            <a:ext cx="2716306" cy="3045849"/>
            <a:chOff x="5064092" y="3389465"/>
            <a:chExt cx="2372132" cy="2659920"/>
          </a:xfrm>
        </p:grpSpPr>
        <p:pic>
          <p:nvPicPr>
            <p:cNvPr id="3086" name="Picture 14" descr="mage result for hq triv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092" y="3389465"/>
              <a:ext cx="2372132" cy="132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mage result for hq triv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092" y="4718677"/>
              <a:ext cx="2372132" cy="1330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5847" r="12639" b="10242"/>
          <a:stretch/>
        </p:blipFill>
        <p:spPr>
          <a:xfrm>
            <a:off x="5032301" y="2527317"/>
            <a:ext cx="3388658" cy="30457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959" y="2507544"/>
            <a:ext cx="3546756" cy="262922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420959" y="2527317"/>
            <a:ext cx="3771041" cy="3045733"/>
          </a:xfrm>
          <a:prstGeom prst="rect">
            <a:avLst/>
          </a:prstGeom>
          <a:solidFill>
            <a:srgbClr val="428F40">
              <a:alpha val="3333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0371" y="1653762"/>
            <a:ext cx="587829" cy="604157"/>
          </a:xfrm>
          <a:prstGeom prst="ellipse">
            <a:avLst/>
          </a:prstGeom>
          <a:solidFill>
            <a:srgbClr val="428F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31" name="Oval 30"/>
          <p:cNvSpPr/>
          <p:nvPr/>
        </p:nvSpPr>
        <p:spPr>
          <a:xfrm>
            <a:off x="2454729" y="5905350"/>
            <a:ext cx="587829" cy="604157"/>
          </a:xfrm>
          <a:prstGeom prst="ellipse">
            <a:avLst/>
          </a:prstGeom>
          <a:solidFill>
            <a:srgbClr val="428F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32" name="Oval 31"/>
          <p:cNvSpPr/>
          <p:nvPr/>
        </p:nvSpPr>
        <p:spPr>
          <a:xfrm>
            <a:off x="5279571" y="1653762"/>
            <a:ext cx="587829" cy="604157"/>
          </a:xfrm>
          <a:prstGeom prst="ellipse">
            <a:avLst/>
          </a:prstGeom>
          <a:solidFill>
            <a:srgbClr val="428F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34" name="Oval 33"/>
          <p:cNvSpPr/>
          <p:nvPr/>
        </p:nvSpPr>
        <p:spPr>
          <a:xfrm>
            <a:off x="8790213" y="5905350"/>
            <a:ext cx="587829" cy="604157"/>
          </a:xfrm>
          <a:prstGeom prst="ellipse">
            <a:avLst/>
          </a:prstGeom>
          <a:solidFill>
            <a:srgbClr val="428F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1687" y="1448009"/>
            <a:ext cx="3740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In 2016, people spent more time walking outside playing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okemon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go than using facebook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600" baseline="30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53108" y="5699597"/>
            <a:ext cx="5136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Companies are willing to pay 100.000 USD for doing questions related to their products</a:t>
            </a:r>
            <a:r>
              <a:rPr lang="en-US" sz="1600" baseline="30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200" baseline="30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5999" y="1448009"/>
            <a:ext cx="5136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People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pay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play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games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where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they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find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clues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locate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objects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Chatbots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escape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rooms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exist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97279" y="5853485"/>
            <a:ext cx="2961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solidFill>
                  <a:schemeClr val="bg2">
                    <a:lumMod val="50000"/>
                  </a:schemeClr>
                </a:solidFill>
              </a:rPr>
              <a:t>Corti: 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El corte ingles christmas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chatbot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0" name="Picture 4" descr="mage result for el corte ingl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197" y="0"/>
            <a:ext cx="2125233" cy="12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0" y="6564570"/>
            <a:ext cx="5182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mtClean="0">
                <a:hlinkClick r:id="rId9"/>
              </a:rPr>
              <a:t>1 https</a:t>
            </a:r>
            <a:r>
              <a:rPr lang="en-US" sz="900" dirty="0">
                <a:hlinkClick r:id="rId9"/>
              </a:rPr>
              <a:t>://sensortower.com/blog/pokemon-go-usage-data</a:t>
            </a:r>
            <a:endParaRPr lang="en-US" sz="700" baseline="30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261313"/>
            <a:ext cx="12192000" cy="1997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dirty="0" smtClean="0">
                <a:solidFill>
                  <a:srgbClr val="428F40"/>
                </a:solidFill>
              </a:rPr>
              <a:t>   So</a:t>
            </a:r>
            <a:r>
              <a:rPr lang="mr-IN" sz="6600" b="1" dirty="0" smtClean="0">
                <a:solidFill>
                  <a:srgbClr val="428F40"/>
                </a:solidFill>
              </a:rPr>
              <a:t>…</a:t>
            </a:r>
            <a:r>
              <a:rPr lang="en-US" sz="6600" b="1" dirty="0">
                <a:solidFill>
                  <a:srgbClr val="428F40"/>
                </a:solidFill>
              </a:rPr>
              <a:t>w</a:t>
            </a:r>
            <a:r>
              <a:rPr lang="en-US" sz="6600" b="1" dirty="0" smtClean="0">
                <a:solidFill>
                  <a:srgbClr val="428F40"/>
                </a:solidFill>
              </a:rPr>
              <a:t>hat is the idea?</a:t>
            </a:r>
            <a:endParaRPr lang="en-US" sz="6600" b="1" dirty="0">
              <a:solidFill>
                <a:srgbClr val="428F4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258241" y="9747630"/>
            <a:ext cx="226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¡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63766" y="216931"/>
            <a:ext cx="3251301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 smtClean="0">
                <a:solidFill>
                  <a:schemeClr val="bg1"/>
                </a:solidFill>
                <a:latin typeface="Lucida Calligraphy" charset="0"/>
                <a:ea typeface="Lucida Calligraphy" charset="0"/>
                <a:cs typeface="Lucida Calligraphy" charset="0"/>
              </a:rPr>
              <a:t>El Corte Ingles</a:t>
            </a:r>
            <a:endParaRPr lang="en-US" b="1" dirty="0">
              <a:solidFill>
                <a:schemeClr val="bg1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</p:txBody>
      </p:sp>
      <p:sp>
        <p:nvSpPr>
          <p:cNvPr id="3" name="AutoShape 2" descr="mage result for chocolate bee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4" descr="mage result for superc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078" y="3296047"/>
            <a:ext cx="2257233" cy="93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mage result for person walking in supermarket with cell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2935"/>
            <a:ext cx="7977328" cy="44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mage result for supermercado corte ingles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202" y="4487546"/>
            <a:ext cx="3808925" cy="900592"/>
          </a:xfrm>
          <a:prstGeom prst="rect">
            <a:avLst/>
          </a:prstGeom>
        </p:spPr>
      </p:pic>
      <p:pic>
        <p:nvPicPr>
          <p:cNvPr id="10250" name="Picture 10" descr="mage result for question 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870" y="381059"/>
            <a:ext cx="2533207" cy="25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" y="6040182"/>
            <a:ext cx="12192000" cy="937393"/>
          </a:xfrm>
          <a:prstGeom prst="rect">
            <a:avLst/>
          </a:prstGeom>
          <a:solidFill>
            <a:srgbClr val="418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bg1"/>
                </a:solidFill>
              </a:rPr>
              <a:t>  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t="29039" r="22836" b="29222"/>
          <a:stretch/>
        </p:blipFill>
        <p:spPr>
          <a:xfrm>
            <a:off x="4243747" y="6080253"/>
            <a:ext cx="2804973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rgbClr val="428F40"/>
                </a:solidFill>
              </a:rPr>
              <a:t> The main Idea</a:t>
            </a:r>
            <a:r>
              <a:rPr lang="mr-IN" sz="4800" b="1" dirty="0" smtClean="0">
                <a:solidFill>
                  <a:srgbClr val="428F40"/>
                </a:solidFill>
              </a:rPr>
              <a:t>…</a:t>
            </a:r>
            <a:r>
              <a:rPr lang="es-ES" sz="4800" b="1" dirty="0" smtClean="0">
                <a:solidFill>
                  <a:srgbClr val="428F40"/>
                </a:solidFill>
              </a:rPr>
              <a:t>. </a:t>
            </a:r>
            <a:r>
              <a:rPr lang="es-ES" sz="4800" b="1" dirty="0" smtClean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s-ES" sz="4800" b="1" dirty="0" err="1" smtClean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56353" y="5201135"/>
            <a:ext cx="3535647" cy="66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428F40"/>
                </a:solidFill>
                <a:latin typeface="Farisi" charset="-78"/>
                <a:ea typeface="Farisi" charset="-78"/>
                <a:cs typeface="Farisi" charset="-78"/>
              </a:rPr>
              <a:t>Don   Cup</a:t>
            </a:r>
            <a:r>
              <a:rPr lang="es-ES" sz="4000" b="1" i="1" dirty="0" err="1" smtClean="0">
                <a:solidFill>
                  <a:srgbClr val="428F40"/>
                </a:solidFill>
                <a:latin typeface="Farisi" charset="-78"/>
                <a:ea typeface="Farisi" charset="-78"/>
                <a:cs typeface="Farisi" charset="-78"/>
              </a:rPr>
              <a:t>ó</a:t>
            </a:r>
            <a:r>
              <a:rPr lang="en-US" sz="4000" b="1" i="1" dirty="0" smtClean="0">
                <a:solidFill>
                  <a:srgbClr val="428F40"/>
                </a:solidFill>
                <a:latin typeface="Farisi" charset="-78"/>
                <a:ea typeface="Farisi" charset="-78"/>
                <a:cs typeface="Farisi" charset="-78"/>
              </a:rPr>
              <a:t>n</a:t>
            </a:r>
            <a:endParaRPr lang="en-US" sz="3200" b="1" i="1" dirty="0">
              <a:solidFill>
                <a:srgbClr val="428F40"/>
              </a:solidFill>
              <a:latin typeface="Farisi" charset="-78"/>
              <a:ea typeface="Farisi" charset="-78"/>
              <a:cs typeface="Farisi" charset="-7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733924" y="304800"/>
            <a:ext cx="3258073" cy="6482443"/>
            <a:chOff x="8273867" y="295274"/>
            <a:chExt cx="3258073" cy="64824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867" y="295274"/>
              <a:ext cx="3258073" cy="64824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29" r="19342"/>
            <a:stretch/>
          </p:blipFill>
          <p:spPr>
            <a:xfrm>
              <a:off x="9059355" y="2021825"/>
              <a:ext cx="2123036" cy="3117745"/>
            </a:xfrm>
            <a:prstGeom prst="rect">
              <a:avLst/>
            </a:prstGeom>
          </p:spPr>
        </p:pic>
        <p:pic>
          <p:nvPicPr>
            <p:cNvPr id="26" name="Picture 4" descr="mage result for el corte ingle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" r="13933"/>
            <a:stretch/>
          </p:blipFill>
          <p:spPr bwMode="auto">
            <a:xfrm>
              <a:off x="10506931" y="5853958"/>
              <a:ext cx="675460" cy="489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Callout 11"/>
            <p:cNvSpPr/>
            <p:nvPr/>
          </p:nvSpPr>
          <p:spPr>
            <a:xfrm>
              <a:off x="8558213" y="1457324"/>
              <a:ext cx="1344690" cy="1395413"/>
            </a:xfrm>
            <a:prstGeom prst="wedgeEllipseCallout">
              <a:avLst>
                <a:gd name="adj1" fmla="val 51383"/>
                <a:gd name="adj2" fmla="val 45191"/>
              </a:avLst>
            </a:prstGeom>
            <a:noFill/>
            <a:ln>
              <a:solidFill>
                <a:srgbClr val="428F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rgbClr val="428F40"/>
                  </a:solidFill>
                </a:rPr>
                <a:t>Free coupons food</a:t>
              </a:r>
            </a:p>
            <a:p>
              <a:pPr algn="ctr"/>
              <a:r>
                <a:rPr lang="en-US" sz="1600" b="1" dirty="0">
                  <a:solidFill>
                    <a:srgbClr val="428F40"/>
                  </a:solidFill>
                </a:rPr>
                <a:t>h</a:t>
              </a:r>
              <a:r>
                <a:rPr lang="en-US" sz="1600" b="1" dirty="0" smtClean="0">
                  <a:solidFill>
                    <a:srgbClr val="428F40"/>
                  </a:solidFill>
                </a:rPr>
                <a:t>elp </a:t>
              </a:r>
            </a:p>
            <a:p>
              <a:pPr algn="ctr"/>
              <a:r>
                <a:rPr lang="en-US" sz="1600" b="1" dirty="0" smtClean="0">
                  <a:solidFill>
                    <a:srgbClr val="428F40"/>
                  </a:solidFill>
                </a:rPr>
                <a:t>fun!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9145535" y="4653795"/>
            <a:ext cx="3251301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solidFill>
                  <a:srgbClr val="428F40"/>
                </a:solidFill>
              </a:rPr>
              <a:t>Don Cup</a:t>
            </a:r>
            <a:r>
              <a:rPr lang="es-ES" sz="3600" b="1" dirty="0" err="1" smtClean="0">
                <a:solidFill>
                  <a:srgbClr val="428F40"/>
                </a:solidFill>
              </a:rPr>
              <a:t>ón</a:t>
            </a:r>
            <a:endParaRPr lang="en-US" sz="3600" b="1" dirty="0">
              <a:solidFill>
                <a:srgbClr val="428F4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305914" y="338076"/>
            <a:ext cx="3251301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 smtClean="0">
                <a:solidFill>
                  <a:schemeClr val="bg1"/>
                </a:solidFill>
                <a:latin typeface="Lucida Calligraphy" charset="0"/>
                <a:ea typeface="Lucida Calligraphy" charset="0"/>
                <a:cs typeface="Lucida Calligraphy" charset="0"/>
              </a:rPr>
              <a:t>El Corte Ingles</a:t>
            </a:r>
            <a:endParaRPr lang="en-US" b="1" dirty="0">
              <a:solidFill>
                <a:schemeClr val="bg1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</p:txBody>
      </p:sp>
      <p:sp>
        <p:nvSpPr>
          <p:cNvPr id="15" name="AutoShape 4" descr="mage result for scan the code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23" y="2926184"/>
            <a:ext cx="1084030" cy="149834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70193" y="4504251"/>
            <a:ext cx="2403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In just one scan win coupons and get help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83580" y="5640747"/>
            <a:ext cx="317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bg2">
                    <a:lumMod val="50000"/>
                  </a:schemeClr>
                </a:solidFill>
              </a:rPr>
              <a:t>Trivia questions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83580" y="1609453"/>
            <a:ext cx="348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Locate/escape room tasks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83580" y="3049207"/>
            <a:ext cx="2928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Helps you find what you need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83580" y="4427233"/>
            <a:ext cx="3175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Randomly gives facts, hints or talks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30" name="Picture 6" descr="mage result for Trivi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7" b="33527"/>
          <a:stretch/>
        </p:blipFill>
        <p:spPr bwMode="auto">
          <a:xfrm>
            <a:off x="3198874" y="5650385"/>
            <a:ext cx="1916631" cy="47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12" descr="mage result for binoculars logo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14" descr="mage result for question logo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561" y="3038425"/>
            <a:ext cx="802921" cy="8029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/>
          <a:srcRect l="25223" t="24398" r="16478" b="32293"/>
          <a:stretch/>
        </p:blipFill>
        <p:spPr>
          <a:xfrm>
            <a:off x="3538222" y="4302025"/>
            <a:ext cx="1109599" cy="8876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550" y="1372447"/>
            <a:ext cx="1164943" cy="1205299"/>
          </a:xfrm>
          <a:prstGeom prst="rect">
            <a:avLst/>
          </a:prstGeom>
        </p:spPr>
      </p:pic>
      <p:sp>
        <p:nvSpPr>
          <p:cNvPr id="83" name="Right Arrow 82"/>
          <p:cNvSpPr/>
          <p:nvPr/>
        </p:nvSpPr>
        <p:spPr>
          <a:xfrm>
            <a:off x="1908492" y="2876348"/>
            <a:ext cx="1090053" cy="982275"/>
          </a:xfrm>
          <a:prstGeom prst="rightArrow">
            <a:avLst/>
          </a:prstGeom>
          <a:solidFill>
            <a:srgbClr val="418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rgbClr val="428F40"/>
                </a:solidFill>
              </a:rPr>
              <a:t> The main Idea</a:t>
            </a:r>
            <a:r>
              <a:rPr lang="mr-IN" sz="4800" b="1" dirty="0" smtClean="0">
                <a:solidFill>
                  <a:srgbClr val="428F40"/>
                </a:solidFill>
              </a:rPr>
              <a:t>…</a:t>
            </a:r>
            <a:r>
              <a:rPr lang="es-ES" sz="4800" b="1" dirty="0" smtClean="0">
                <a:solidFill>
                  <a:srgbClr val="428F40"/>
                </a:solidFill>
              </a:rPr>
              <a:t>. </a:t>
            </a:r>
            <a:r>
              <a:rPr lang="es-ES" sz="4800" b="1" dirty="0" err="1" smtClean="0">
                <a:solidFill>
                  <a:schemeClr val="bg2">
                    <a:lumMod val="50000"/>
                  </a:schemeClr>
                </a:solidFill>
              </a:rPr>
              <a:t>Prizes</a:t>
            </a:r>
            <a:r>
              <a:rPr lang="es-ES" sz="48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56353" y="5201135"/>
            <a:ext cx="3535647" cy="66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428F40"/>
                </a:solidFill>
                <a:latin typeface="Farisi" charset="-78"/>
                <a:ea typeface="Farisi" charset="-78"/>
                <a:cs typeface="Farisi" charset="-78"/>
              </a:rPr>
              <a:t>Don   Cup</a:t>
            </a:r>
            <a:r>
              <a:rPr lang="es-ES" sz="4000" b="1" i="1" dirty="0" err="1" smtClean="0">
                <a:solidFill>
                  <a:srgbClr val="428F40"/>
                </a:solidFill>
                <a:latin typeface="Farisi" charset="-78"/>
                <a:ea typeface="Farisi" charset="-78"/>
                <a:cs typeface="Farisi" charset="-78"/>
              </a:rPr>
              <a:t>ó</a:t>
            </a:r>
            <a:r>
              <a:rPr lang="en-US" sz="4000" b="1" i="1" dirty="0" smtClean="0">
                <a:solidFill>
                  <a:srgbClr val="428F40"/>
                </a:solidFill>
                <a:latin typeface="Farisi" charset="-78"/>
                <a:ea typeface="Farisi" charset="-78"/>
                <a:cs typeface="Farisi" charset="-78"/>
              </a:rPr>
              <a:t>n</a:t>
            </a:r>
            <a:endParaRPr lang="en-US" sz="3200" b="1" i="1" dirty="0">
              <a:solidFill>
                <a:srgbClr val="428F40"/>
              </a:solidFill>
              <a:latin typeface="Farisi" charset="-78"/>
              <a:ea typeface="Farisi" charset="-78"/>
              <a:cs typeface="Farisi" charset="-7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733924" y="304800"/>
            <a:ext cx="3258073" cy="6482443"/>
            <a:chOff x="8273867" y="295274"/>
            <a:chExt cx="3258073" cy="64824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867" y="295274"/>
              <a:ext cx="3258073" cy="6482443"/>
            </a:xfrm>
            <a:prstGeom prst="rect">
              <a:avLst/>
            </a:prstGeom>
          </p:spPr>
        </p:pic>
        <p:pic>
          <p:nvPicPr>
            <p:cNvPr id="26" name="Picture 4" descr="mage result for el corte ingle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" r="13933"/>
            <a:stretch/>
          </p:blipFill>
          <p:spPr bwMode="auto">
            <a:xfrm>
              <a:off x="10506931" y="5853958"/>
              <a:ext cx="675460" cy="489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/>
          <p:cNvSpPr/>
          <p:nvPr/>
        </p:nvSpPr>
        <p:spPr>
          <a:xfrm>
            <a:off x="8957589" y="946107"/>
            <a:ext cx="3251301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 smtClean="0">
                <a:solidFill>
                  <a:srgbClr val="428F40"/>
                </a:solidFill>
              </a:rPr>
              <a:t>Shopping store</a:t>
            </a:r>
            <a:endParaRPr lang="en-US" sz="2800" b="1" dirty="0">
              <a:solidFill>
                <a:srgbClr val="428F4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305914" y="338076"/>
            <a:ext cx="3251301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 smtClean="0">
                <a:solidFill>
                  <a:schemeClr val="bg1"/>
                </a:solidFill>
                <a:latin typeface="Lucida Calligraphy" charset="0"/>
                <a:ea typeface="Lucida Calligraphy" charset="0"/>
                <a:cs typeface="Lucida Calligraphy" charset="0"/>
              </a:rPr>
              <a:t>El Corte Ingles</a:t>
            </a:r>
            <a:endParaRPr lang="en-US" b="1" dirty="0">
              <a:solidFill>
                <a:schemeClr val="bg1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</p:txBody>
      </p:sp>
      <p:sp>
        <p:nvSpPr>
          <p:cNvPr id="15" name="AutoShape 4" descr="mage result for scan the code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2" descr="mage result for binoculars logo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14" descr="mage result for question logo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46" y="1635852"/>
            <a:ext cx="1042028" cy="1332929"/>
          </a:xfrm>
          <a:prstGeom prst="rect">
            <a:avLst/>
          </a:prstGeom>
        </p:spPr>
      </p:pic>
      <p:pic>
        <p:nvPicPr>
          <p:cNvPr id="1046" name="Picture 22" descr="mage result for gift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2" t="11331" r="23195" b="25277"/>
          <a:stretch/>
        </p:blipFill>
        <p:spPr bwMode="auto">
          <a:xfrm>
            <a:off x="4507274" y="1726549"/>
            <a:ext cx="1180712" cy="13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6"/>
          <a:srcRect l="9578" t="14210" r="8457" b="10562"/>
          <a:stretch/>
        </p:blipFill>
        <p:spPr>
          <a:xfrm>
            <a:off x="4649725" y="3824913"/>
            <a:ext cx="1135879" cy="104251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/>
          <a:srcRect l="70522"/>
          <a:stretch/>
        </p:blipFill>
        <p:spPr>
          <a:xfrm>
            <a:off x="188497" y="3524935"/>
            <a:ext cx="1597115" cy="1744453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785604" y="3915257"/>
            <a:ext cx="2354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Benefits like free shipping, more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han 6 item in fast line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785604" y="2063351"/>
            <a:ext cx="2425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Free product paid by companies that are promoting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635028" y="2046125"/>
            <a:ext cx="2459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Game Points to </a:t>
            </a:r>
            <a:r>
              <a:rPr lang="en-US" sz="2000" smtClean="0">
                <a:solidFill>
                  <a:schemeClr val="bg2">
                    <a:lumMod val="50000"/>
                  </a:schemeClr>
                </a:solidFill>
              </a:rPr>
              <a:t>exchange in gift shop 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869821" y="4043219"/>
            <a:ext cx="2819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Discounts for products that are in promoting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497" y="3541419"/>
            <a:ext cx="401885" cy="514078"/>
          </a:xfrm>
          <a:prstGeom prst="rect">
            <a:avLst/>
          </a:prstGeom>
        </p:spPr>
      </p:pic>
      <p:pic>
        <p:nvPicPr>
          <p:cNvPr id="3076" name="Picture 4" descr="mage result for sartene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03" b="6484"/>
          <a:stretch/>
        </p:blipFill>
        <p:spPr bwMode="auto">
          <a:xfrm>
            <a:off x="9084562" y="2195280"/>
            <a:ext cx="2335652" cy="146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mage result for points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311528" y="1961643"/>
            <a:ext cx="166160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Pan </a:t>
            </a:r>
            <a:r>
              <a:rPr lang="en-US"/>
              <a:t>for Kitchen 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528933" y="3610056"/>
            <a:ext cx="245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18449"/>
                </a:solidFill>
              </a:rPr>
              <a:t>250 points</a:t>
            </a:r>
            <a:endParaRPr lang="en-US" sz="1600" b="1" dirty="0">
              <a:solidFill>
                <a:srgbClr val="41844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11528" y="4382392"/>
            <a:ext cx="1289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tupperware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09988" y="4207738"/>
            <a:ext cx="2347129" cy="0"/>
          </a:xfrm>
          <a:prstGeom prst="line">
            <a:avLst/>
          </a:prstGeom>
          <a:ln>
            <a:solidFill>
              <a:srgbClr val="418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mage result for tupperwar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22048"/>
          <a:stretch/>
        </p:blipFill>
        <p:spPr bwMode="auto">
          <a:xfrm>
            <a:off x="9566167" y="4865613"/>
            <a:ext cx="1224306" cy="113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304800" y="5750041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b="1" dirty="0" err="1" smtClean="0">
                <a:solidFill>
                  <a:schemeClr val="bg2">
                    <a:lumMod val="50000"/>
                  </a:schemeClr>
                </a:solidFill>
              </a:rPr>
              <a:t>Clients</a:t>
            </a:r>
            <a:r>
              <a:rPr lang="es-ES" sz="3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3200" b="1" dirty="0" err="1" smtClean="0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s-ES" sz="3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3200" b="1" dirty="0" err="1" smtClean="0">
                <a:solidFill>
                  <a:srgbClr val="418449"/>
                </a:solidFill>
              </a:rPr>
              <a:t>loyalty</a:t>
            </a:r>
            <a:r>
              <a:rPr lang="es-ES" sz="3200" b="1" dirty="0" smtClean="0">
                <a:solidFill>
                  <a:srgbClr val="418449"/>
                </a:solidFill>
              </a:rPr>
              <a:t> </a:t>
            </a:r>
            <a:r>
              <a:rPr lang="es-ES" sz="3200" b="1" dirty="0" err="1" smtClean="0">
                <a:solidFill>
                  <a:srgbClr val="418449"/>
                </a:solidFill>
              </a:rPr>
              <a:t>card</a:t>
            </a:r>
            <a:r>
              <a:rPr lang="es-ES" sz="3200" b="1" dirty="0" smtClean="0">
                <a:solidFill>
                  <a:srgbClr val="418449"/>
                </a:solidFill>
              </a:rPr>
              <a:t> </a:t>
            </a:r>
            <a:r>
              <a:rPr lang="es-ES" sz="3200" b="1" dirty="0" err="1" smtClean="0">
                <a:solidFill>
                  <a:schemeClr val="bg2">
                    <a:lumMod val="50000"/>
                  </a:schemeClr>
                </a:solidFill>
              </a:rPr>
              <a:t>will</a:t>
            </a:r>
            <a:r>
              <a:rPr lang="es-ES" sz="3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3200" b="1" dirty="0" err="1" smtClean="0">
                <a:solidFill>
                  <a:schemeClr val="bg2">
                    <a:lumMod val="50000"/>
                  </a:schemeClr>
                </a:solidFill>
              </a:rPr>
              <a:t>get</a:t>
            </a:r>
            <a:r>
              <a:rPr lang="es-ES" sz="3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3200" b="1" dirty="0" err="1" smtClean="0">
                <a:solidFill>
                  <a:schemeClr val="bg2">
                    <a:lumMod val="50000"/>
                  </a:schemeClr>
                </a:solidFill>
              </a:rPr>
              <a:t>better</a:t>
            </a:r>
            <a:r>
              <a:rPr lang="es-ES" sz="3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3200" b="1" dirty="0" err="1" smtClean="0">
                <a:solidFill>
                  <a:schemeClr val="bg2">
                    <a:lumMod val="50000"/>
                  </a:schemeClr>
                </a:solidFill>
              </a:rPr>
              <a:t>awards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8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Elbow Connector 16"/>
          <p:cNvCxnSpPr>
            <a:stCxn id="22" idx="2"/>
            <a:endCxn id="5128" idx="2"/>
          </p:cNvCxnSpPr>
          <p:nvPr/>
        </p:nvCxnSpPr>
        <p:spPr>
          <a:xfrm rot="16200000" flipH="1">
            <a:off x="7216908" y="911488"/>
            <a:ext cx="484546" cy="6284374"/>
          </a:xfrm>
          <a:prstGeom prst="bentConnector3">
            <a:avLst>
              <a:gd name="adj1" fmla="val 542023"/>
            </a:avLst>
          </a:prstGeom>
          <a:ln>
            <a:solidFill>
              <a:srgbClr val="418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0"/>
            <a:ext cx="12192000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rgbClr val="428F40"/>
                </a:solidFill>
              </a:rPr>
              <a:t>Payment Methods</a:t>
            </a:r>
            <a:endParaRPr lang="en-US" sz="4800" b="1" dirty="0">
              <a:solidFill>
                <a:srgbClr val="428F4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258241" y="9747630"/>
            <a:ext cx="226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¡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63766" y="216931"/>
            <a:ext cx="3251301" cy="116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 smtClean="0">
                <a:solidFill>
                  <a:schemeClr val="bg1"/>
                </a:solidFill>
                <a:latin typeface="Lucida Calligraphy" charset="0"/>
                <a:ea typeface="Lucida Calligraphy" charset="0"/>
                <a:cs typeface="Lucida Calligraphy" charset="0"/>
              </a:rPr>
              <a:t>El Corte Ingles</a:t>
            </a:r>
            <a:endParaRPr lang="en-US" b="1" dirty="0">
              <a:solidFill>
                <a:schemeClr val="bg1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</p:txBody>
      </p:sp>
      <p:sp>
        <p:nvSpPr>
          <p:cNvPr id="3" name="AutoShape 2" descr="mage result for chocolate bee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4" descr="mage result for superc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960" y="2540350"/>
            <a:ext cx="2331578" cy="96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ge result for person walking in supermarket with cellph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90"/>
          <a:stretch/>
        </p:blipFill>
        <p:spPr bwMode="auto">
          <a:xfrm>
            <a:off x="98125" y="1729723"/>
            <a:ext cx="2762438" cy="310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age result for the food and beverage brands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6"/>
          <a:stretch/>
        </p:blipFill>
        <p:spPr bwMode="auto">
          <a:xfrm>
            <a:off x="9132304" y="2002291"/>
            <a:ext cx="2938128" cy="229365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7268" y="1212118"/>
            <a:ext cx="1622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>
                <a:solidFill>
                  <a:srgbClr val="418449"/>
                </a:solidFill>
              </a:rPr>
              <a:t>User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915853" y="2215137"/>
            <a:ext cx="802282" cy="1596265"/>
            <a:chOff x="8273867" y="295274"/>
            <a:chExt cx="3258073" cy="648244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867" y="295274"/>
              <a:ext cx="3258073" cy="648244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29" r="19342"/>
            <a:stretch/>
          </p:blipFill>
          <p:spPr>
            <a:xfrm>
              <a:off x="9059355" y="2021825"/>
              <a:ext cx="2123036" cy="3117745"/>
            </a:xfrm>
            <a:prstGeom prst="rect">
              <a:avLst/>
            </a:prstGeom>
          </p:spPr>
        </p:pic>
        <p:pic>
          <p:nvPicPr>
            <p:cNvPr id="24" name="Picture 23" descr="mage result for el corte ingles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" r="13933"/>
            <a:stretch/>
          </p:blipFill>
          <p:spPr bwMode="auto">
            <a:xfrm>
              <a:off x="10506931" y="5853958"/>
              <a:ext cx="675460" cy="489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ight Arrow 25"/>
          <p:cNvSpPr/>
          <p:nvPr/>
        </p:nvSpPr>
        <p:spPr>
          <a:xfrm>
            <a:off x="2946719" y="2630791"/>
            <a:ext cx="783895" cy="345553"/>
          </a:xfrm>
          <a:prstGeom prst="rightArrow">
            <a:avLst/>
          </a:prstGeom>
          <a:solidFill>
            <a:srgbClr val="418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>
            <a:off x="2946719" y="2976344"/>
            <a:ext cx="783895" cy="34555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4788075" y="2630791"/>
            <a:ext cx="783895" cy="345553"/>
          </a:xfrm>
          <a:prstGeom prst="rightArrow">
            <a:avLst/>
          </a:prstGeom>
          <a:solidFill>
            <a:srgbClr val="418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4788075" y="2976344"/>
            <a:ext cx="783895" cy="34555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8065528" y="2630791"/>
            <a:ext cx="783895" cy="345553"/>
          </a:xfrm>
          <a:prstGeom prst="rightArrow">
            <a:avLst/>
          </a:prstGeom>
          <a:solidFill>
            <a:srgbClr val="418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8065528" y="2976344"/>
            <a:ext cx="783895" cy="34555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505757" y="1704487"/>
            <a:ext cx="1622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418449"/>
                </a:solidFill>
              </a:rPr>
              <a:t>Don Cup</a:t>
            </a:r>
            <a:r>
              <a:rPr lang="es-ES" sz="2400" b="1" dirty="0" err="1" smtClean="0">
                <a:solidFill>
                  <a:srgbClr val="418449"/>
                </a:solidFill>
              </a:rPr>
              <a:t>ó</a:t>
            </a:r>
            <a:r>
              <a:rPr lang="en-US" sz="2400" b="1" dirty="0" smtClean="0">
                <a:solidFill>
                  <a:srgbClr val="418449"/>
                </a:solidFill>
              </a:rPr>
              <a:t>n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30236" y="2013977"/>
            <a:ext cx="1977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>
                <a:solidFill>
                  <a:srgbClr val="418449"/>
                </a:solidFill>
              </a:rPr>
              <a:t>Supermarket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443846" y="1027449"/>
            <a:ext cx="2582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>
                <a:solidFill>
                  <a:srgbClr val="418449"/>
                </a:solidFill>
              </a:rPr>
              <a:t>Food brands &amp; small retailers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132" name="Picture 12" descr="mage result for discoun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2" r="24405"/>
          <a:stretch/>
        </p:blipFill>
        <p:spPr bwMode="auto">
          <a:xfrm>
            <a:off x="6269775" y="5892429"/>
            <a:ext cx="848519" cy="8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mage result for discount logo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l="22137" t="20644" r="12223" b="15177"/>
          <a:stretch/>
        </p:blipFill>
        <p:spPr>
          <a:xfrm rot="20310466">
            <a:off x="7064091" y="5671737"/>
            <a:ext cx="1067707" cy="1205808"/>
          </a:xfrm>
          <a:prstGeom prst="rect">
            <a:avLst/>
          </a:prstGeom>
        </p:spPr>
      </p:pic>
      <p:pic>
        <p:nvPicPr>
          <p:cNvPr id="5136" name="Picture 16" descr="mage result for coupons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03370" y="5833922"/>
            <a:ext cx="1261403" cy="6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/>
          <a:srcRect l="15903" t="16615" r="19003" b="33333"/>
          <a:stretch/>
        </p:blipFill>
        <p:spPr>
          <a:xfrm>
            <a:off x="4975508" y="5892429"/>
            <a:ext cx="1327761" cy="680617"/>
          </a:xfrm>
          <a:prstGeom prst="rect">
            <a:avLst/>
          </a:prstGeom>
        </p:spPr>
      </p:pic>
      <p:cxnSp>
        <p:nvCxnSpPr>
          <p:cNvPr id="38" name="Elbow Connector 37"/>
          <p:cNvCxnSpPr/>
          <p:nvPr/>
        </p:nvCxnSpPr>
        <p:spPr>
          <a:xfrm rot="5400000">
            <a:off x="7349304" y="3336912"/>
            <a:ext cx="1161056" cy="1055290"/>
          </a:xfrm>
          <a:prstGeom prst="bentConnector3">
            <a:avLst>
              <a:gd name="adj1" fmla="val 100888"/>
            </a:avLst>
          </a:prstGeom>
          <a:ln>
            <a:solidFill>
              <a:srgbClr val="418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965284" y="3969368"/>
            <a:ext cx="2436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Retailers pays 2 euros to supermarket for each publicity </a:t>
            </a:r>
            <a:r>
              <a:rPr lang="en-US" b="1" dirty="0" err="1" smtClean="0">
                <a:solidFill>
                  <a:schemeClr val="bg2">
                    <a:lumMod val="50000"/>
                  </a:schemeClr>
                </a:solidFill>
              </a:rPr>
              <a:t>aparence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0" name="Picture 4" descr="mage result for el corte ingl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060" y="6014842"/>
            <a:ext cx="1411940" cy="80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Elbow Connector 40"/>
          <p:cNvCxnSpPr/>
          <p:nvPr/>
        </p:nvCxnSpPr>
        <p:spPr>
          <a:xfrm rot="5400000" flipH="1" flipV="1">
            <a:off x="1652494" y="3127559"/>
            <a:ext cx="1554306" cy="1902825"/>
          </a:xfrm>
          <a:prstGeom prst="bentConnector4">
            <a:avLst>
              <a:gd name="adj1" fmla="val -101596"/>
              <a:gd name="adj2" fmla="val 99601"/>
            </a:avLst>
          </a:prstGeom>
          <a:ln>
            <a:solidFill>
              <a:srgbClr val="418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4537" y="6008712"/>
            <a:ext cx="736219" cy="736219"/>
          </a:xfrm>
          <a:prstGeom prst="rect">
            <a:avLst/>
          </a:prstGeom>
        </p:spPr>
      </p:pic>
      <p:pic>
        <p:nvPicPr>
          <p:cNvPr id="39" name="Picture 16" descr="mage result for coupons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23320" y="5960919"/>
            <a:ext cx="1045349" cy="52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2 eur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54" y="3831469"/>
            <a:ext cx="495004" cy="49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3202</TotalTime>
  <Words>774</Words>
  <Application>Microsoft Macintosh PowerPoint</Application>
  <PresentationFormat>Widescreen</PresentationFormat>
  <Paragraphs>273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Farisi</vt:lpstr>
      <vt:lpstr>Lucida Calligraphy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Chumaceiro</dc:creator>
  <cp:lastModifiedBy>Benjamin Chumaceiro</cp:lastModifiedBy>
  <cp:revision>73</cp:revision>
  <cp:lastPrinted>2019-07-09T22:48:07Z</cp:lastPrinted>
  <dcterms:created xsi:type="dcterms:W3CDTF">2019-07-09T20:46:52Z</dcterms:created>
  <dcterms:modified xsi:type="dcterms:W3CDTF">2019-07-13T17:50:00Z</dcterms:modified>
</cp:coreProperties>
</file>